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embeddedFontLst>
    <p:embeddedFont>
      <p:font typeface="Corbel" panose="020B0503020204020204" pitchFamily="3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3" roundtripDataSignature="AMtx7mjA7N9jI481PaCT4PkhQycDSWWh/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1804953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449534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8" name="Google Shape;17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5659844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4" name="Google Shape;18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22846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0" name="Google Shape;19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086023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5" name="Google Shape;1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729728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2" name="Google Shape;20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54547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54434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81523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3" name="Google Shape;10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63040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1811c98fd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1811c98fd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9577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1" name="Google Shape;12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74670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4" name="Google Shape;13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612694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4" name="Google Shape;15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15224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2" name="Google Shape;17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15696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ий слайд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4"/>
          <p:cNvSpPr/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44"/>
          <p:cNvSpPr txBox="1"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Font typeface="Corbel"/>
              <a:buNone/>
              <a:defRPr sz="7200" b="1" cap="none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4"/>
          <p:cNvSpPr txBox="1"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60"/>
              <a:buNone/>
              <a:defRPr sz="2200">
                <a:solidFill>
                  <a:srgbClr val="FFFFFF"/>
                </a:solidFill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76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6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2000"/>
            </a:lvl9pPr>
          </a:lstStyle>
          <a:p>
            <a:endParaRPr/>
          </a:p>
        </p:txBody>
      </p:sp>
      <p:sp>
        <p:nvSpPr>
          <p:cNvPr id="16" name="Google Shape;16;p44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4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4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  <p:cxnSp>
        <p:nvCxnSpPr>
          <p:cNvPr id="19" name="Google Shape;19;p44"/>
          <p:cNvCxnSpPr/>
          <p:nvPr/>
        </p:nvCxnSpPr>
        <p:spPr>
          <a:xfrm>
            <a:off x="1978660" y="3733800"/>
            <a:ext cx="8229601" cy="0"/>
          </a:xfrm>
          <a:prstGeom prst="straightConnector1">
            <a:avLst/>
          </a:prstGeom>
          <a:noFill/>
          <a:ln w="100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і вертикальний текст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53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53"/>
          <p:cNvSpPr txBox="1">
            <a:spLocks noGrp="1"/>
          </p:cNvSpPr>
          <p:nvPr>
            <p:ph type="body" idx="1"/>
          </p:nvPr>
        </p:nvSpPr>
        <p:spPr>
          <a:xfrm rot="5400000">
            <a:off x="4060136" y="-859735"/>
            <a:ext cx="4038600" cy="9872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6pPr>
            <a:lvl7pPr marL="3200400" lvl="6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7pPr>
            <a:lvl8pPr marL="3657600" lvl="7" indent="-32004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8pPr>
            <a:lvl9pPr marL="4114800" lvl="8" indent="-32004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4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53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53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53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ий заголовок і текст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4"/>
          <p:cNvSpPr txBox="1">
            <a:spLocks noGrp="1"/>
          </p:cNvSpPr>
          <p:nvPr>
            <p:ph type="title"/>
          </p:nvPr>
        </p:nvSpPr>
        <p:spPr>
          <a:xfrm rot="5400000">
            <a:off x="7181850" y="2305050"/>
            <a:ext cx="5410200" cy="2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54"/>
          <p:cNvSpPr txBox="1">
            <a:spLocks noGrp="1"/>
          </p:cNvSpPr>
          <p:nvPr>
            <p:ph type="body" idx="1"/>
          </p:nvPr>
        </p:nvSpPr>
        <p:spPr>
          <a:xfrm rot="5400000">
            <a:off x="2152650" y="-247650"/>
            <a:ext cx="5410200" cy="742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6pPr>
            <a:lvl7pPr marL="3200400" lvl="6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7pPr>
            <a:lvl8pPr marL="3657600" lvl="7" indent="-32004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8pPr>
            <a:lvl9pPr marL="4114800" lvl="8" indent="-32004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4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54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54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54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і об'єкт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5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5"/>
          <p:cNvSpPr txBox="1"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6pPr>
            <a:lvl7pPr marL="3200400" lvl="6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7pPr>
            <a:lvl8pPr marL="3657600" lvl="7" indent="-32004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8pPr>
            <a:lvl9pPr marL="4114800" lvl="8" indent="-32004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4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45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5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5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озділу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6"/>
          <p:cNvSpPr txBox="1"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Corbel"/>
              <a:buNone/>
              <a:defRPr sz="72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6"/>
          <p:cNvSpPr txBox="1"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60"/>
              <a:buNone/>
              <a:defRPr sz="22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46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6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6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  <p:cxnSp>
        <p:nvCxnSpPr>
          <p:cNvPr id="32" name="Google Shape;32;p46"/>
          <p:cNvCxnSpPr/>
          <p:nvPr/>
        </p:nvCxnSpPr>
        <p:spPr>
          <a:xfrm>
            <a:off x="1981200" y="4020408"/>
            <a:ext cx="8229601" cy="0"/>
          </a:xfrm>
          <a:prstGeom prst="straightConnector1">
            <a:avLst/>
          </a:prstGeom>
          <a:noFill/>
          <a:ln w="100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'єкти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7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7"/>
          <p:cNvSpPr txBox="1">
            <a:spLocks noGrp="1"/>
          </p:cNvSpPr>
          <p:nvPr>
            <p:ph type="body" idx="1"/>
          </p:nvPr>
        </p:nvSpPr>
        <p:spPr>
          <a:xfrm>
            <a:off x="1143000" y="2057399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036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60"/>
              <a:buChar char="•"/>
              <a:defRPr sz="2200"/>
            </a:lvl1pPr>
            <a:lvl2pPr marL="914400" lvl="1" indent="-330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Char char="•"/>
              <a:defRPr sz="2000"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 sz="1800"/>
            </a:lvl3pPr>
            <a:lvl4pPr marL="1828800" lvl="3" indent="-30988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4pPr>
            <a:lvl5pPr marL="2286000" lvl="4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5pPr>
            <a:lvl6pPr marL="2743200" lvl="5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6pPr>
            <a:lvl7pPr marL="3200400" lvl="6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7pPr>
            <a:lvl8pPr marL="3657600" lvl="7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8pPr>
            <a:lvl9pPr marL="4114800" lvl="8" indent="-309879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80"/>
              <a:buChar char="•"/>
              <a:defRPr sz="1600"/>
            </a:lvl9pPr>
          </a:lstStyle>
          <a:p>
            <a:endParaRPr/>
          </a:p>
        </p:txBody>
      </p:sp>
      <p:sp>
        <p:nvSpPr>
          <p:cNvPr id="36" name="Google Shape;36;p47"/>
          <p:cNvSpPr txBox="1">
            <a:spLocks noGrp="1"/>
          </p:cNvSpPr>
          <p:nvPr>
            <p:ph type="body" idx="2"/>
          </p:nvPr>
        </p:nvSpPr>
        <p:spPr>
          <a:xfrm>
            <a:off x="6267612" y="20574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036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60"/>
              <a:buChar char="•"/>
              <a:defRPr sz="2200"/>
            </a:lvl1pPr>
            <a:lvl2pPr marL="914400" lvl="1" indent="-330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Char char="•"/>
              <a:defRPr sz="2000"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 sz="1800"/>
            </a:lvl3pPr>
            <a:lvl4pPr marL="1828800" lvl="3" indent="-30988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4pPr>
            <a:lvl5pPr marL="2286000" lvl="4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5pPr>
            <a:lvl6pPr marL="2743200" lvl="5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6pPr>
            <a:lvl7pPr marL="3200400" lvl="6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7pPr>
            <a:lvl8pPr marL="3657600" lvl="7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8pPr>
            <a:lvl9pPr marL="4114800" lvl="8" indent="-309879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80"/>
              <a:buChar char="•"/>
              <a:defRPr sz="1600"/>
            </a:lvl9pPr>
          </a:lstStyle>
          <a:p>
            <a:endParaRPr/>
          </a:p>
        </p:txBody>
      </p:sp>
      <p:sp>
        <p:nvSpPr>
          <p:cNvPr id="37" name="Google Shape;37;p47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7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7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орівняння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8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8"/>
          <p:cNvSpPr txBox="1"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48"/>
          <p:cNvSpPr txBox="1">
            <a:spLocks noGrp="1"/>
          </p:cNvSpPr>
          <p:nvPr>
            <p:ph type="body" idx="2"/>
          </p:nvPr>
        </p:nvSpPr>
        <p:spPr>
          <a:xfrm>
            <a:off x="1143000" y="2721483"/>
            <a:ext cx="4754880" cy="3383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036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60"/>
              <a:buChar char="•"/>
              <a:defRPr sz="2200"/>
            </a:lvl1pPr>
            <a:lvl2pPr marL="914400" lvl="1" indent="-330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Char char="•"/>
              <a:defRPr sz="2000"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 sz="1800"/>
            </a:lvl3pPr>
            <a:lvl4pPr marL="1828800" lvl="3" indent="-30988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4pPr>
            <a:lvl5pPr marL="2286000" lvl="4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5pPr>
            <a:lvl6pPr marL="2743200" lvl="5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6pPr>
            <a:lvl7pPr marL="3200400" lvl="6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7pPr>
            <a:lvl8pPr marL="3657600" lvl="7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8pPr>
            <a:lvl9pPr marL="4114800" lvl="8" indent="-309879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8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48"/>
          <p:cNvSpPr txBox="1">
            <a:spLocks noGrp="1"/>
          </p:cNvSpPr>
          <p:nvPr>
            <p:ph type="body" idx="3"/>
          </p:nvPr>
        </p:nvSpPr>
        <p:spPr>
          <a:xfrm>
            <a:off x="6269173" y="1999032"/>
            <a:ext cx="4754880" cy="777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48"/>
          <p:cNvSpPr txBox="1">
            <a:spLocks noGrp="1"/>
          </p:cNvSpPr>
          <p:nvPr>
            <p:ph type="body" idx="4"/>
          </p:nvPr>
        </p:nvSpPr>
        <p:spPr>
          <a:xfrm>
            <a:off x="6269173" y="2719322"/>
            <a:ext cx="4754880" cy="3383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036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60"/>
              <a:buChar char="•"/>
              <a:defRPr sz="2200"/>
            </a:lvl1pPr>
            <a:lvl2pPr marL="914400" lvl="1" indent="-330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Char char="•"/>
              <a:defRPr sz="2000"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 sz="1800"/>
            </a:lvl3pPr>
            <a:lvl4pPr marL="1828800" lvl="3" indent="-30988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4pPr>
            <a:lvl5pPr marL="2286000" lvl="4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5pPr>
            <a:lvl6pPr marL="2743200" lvl="5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6pPr>
            <a:lvl7pPr marL="3200400" lvl="6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7pPr>
            <a:lvl8pPr marL="3657600" lvl="7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8pPr>
            <a:lvl9pPr marL="4114800" lvl="8" indent="-309879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8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48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8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8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Лише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9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9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9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9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ий слайд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50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50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50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міст із підписом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1"/>
          <p:cNvSpPr txBox="1"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orbel"/>
              <a:buNone/>
              <a:defRPr sz="40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51"/>
          <p:cNvSpPr txBox="1">
            <a:spLocks noGrp="1"/>
          </p:cNvSpPr>
          <p:nvPr>
            <p:ph type="body" idx="1"/>
          </p:nvPr>
        </p:nvSpPr>
        <p:spPr>
          <a:xfrm>
            <a:off x="5852159" y="1097280"/>
            <a:ext cx="5212080" cy="4663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116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560"/>
              <a:buChar char="•"/>
              <a:defRPr sz="3200"/>
            </a:lvl1pPr>
            <a:lvl2pPr marL="914400" lvl="1" indent="-37084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240"/>
              <a:buChar char="•"/>
              <a:defRPr sz="2800"/>
            </a:lvl2pPr>
            <a:lvl3pPr marL="1371600" lvl="2" indent="-35051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920"/>
              <a:buChar char="•"/>
              <a:defRPr sz="2400"/>
            </a:lvl3pPr>
            <a:lvl4pPr marL="1828800" lvl="3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  <a:defRPr sz="2000"/>
            </a:lvl4pPr>
            <a:lvl5pPr marL="2286000" lvl="4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  <a:defRPr sz="2000"/>
            </a:lvl5pPr>
            <a:lvl6pPr marL="2743200" lvl="5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  <a:defRPr sz="2000"/>
            </a:lvl6pPr>
            <a:lvl7pPr marL="3200400" lvl="6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  <a:defRPr sz="2000"/>
            </a:lvl7pPr>
            <a:lvl8pPr marL="3657600" lvl="7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  <a:defRPr sz="2000"/>
            </a:lvl8pPr>
            <a:lvl9pPr marL="4114800" lvl="8" indent="-3302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51"/>
          <p:cNvSpPr txBox="1">
            <a:spLocks noGrp="1"/>
          </p:cNvSpPr>
          <p:nvPr>
            <p:ph type="body" idx="2"/>
          </p:nvPr>
        </p:nvSpPr>
        <p:spPr>
          <a:xfrm>
            <a:off x="1143000" y="2834640"/>
            <a:ext cx="3931920" cy="301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360"/>
              <a:buNone/>
              <a:defRPr sz="1700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51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51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51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ображення з підписом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2"/>
          <p:cNvSpPr txBox="1"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orbel"/>
              <a:buNone/>
              <a:defRPr sz="40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52"/>
          <p:cNvSpPr>
            <a:spLocks noGrp="1"/>
          </p:cNvSpPr>
          <p:nvPr>
            <p:ph type="pic" idx="2"/>
          </p:nvPr>
        </p:nvSpPr>
        <p:spPr>
          <a:xfrm>
            <a:off x="5413248" y="1069847"/>
            <a:ext cx="6099048" cy="4800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52"/>
          <p:cNvSpPr txBox="1">
            <a:spLocks noGrp="1"/>
          </p:cNvSpPr>
          <p:nvPr>
            <p:ph type="body" idx="1"/>
          </p:nvPr>
        </p:nvSpPr>
        <p:spPr>
          <a:xfrm>
            <a:off x="1143000" y="2834640"/>
            <a:ext cx="393192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360"/>
              <a:buNone/>
              <a:defRPr sz="1700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52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52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52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3"/>
          <p:cNvSpPr/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43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orbel"/>
              <a:buNone/>
              <a:defRPr sz="44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43"/>
          <p:cNvSpPr txBox="1"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036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Corbel"/>
              <a:buChar char="•"/>
              <a:defRPr sz="2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orbel"/>
              <a:buChar char="•"/>
              <a:defRPr sz="20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Corbel"/>
              <a:buChar char="•"/>
              <a:defRPr sz="18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30988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Corbel"/>
              <a:buChar char="•"/>
              <a:defRPr sz="16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30987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Corbel"/>
              <a:buChar char="•"/>
              <a:defRPr sz="16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30987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Corbel"/>
              <a:buChar char="•"/>
              <a:defRPr sz="16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30987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Corbel"/>
              <a:buChar char="•"/>
              <a:defRPr sz="16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30987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Corbel"/>
              <a:buChar char="•"/>
              <a:defRPr sz="16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309879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280"/>
              <a:buFont typeface="Corbel"/>
              <a:buChar char="•"/>
              <a:defRPr sz="16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9" name="Google Shape;9;p43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10" name="Google Shape;10;p43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11" name="Google Shape;11;p43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1253196" y="4857799"/>
            <a:ext cx="9966960" cy="856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000"/>
              <a:buFont typeface="Times New Roman"/>
              <a:buNone/>
            </a:pPr>
            <a:r>
              <a:rPr lang="ru-RU" sz="70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ПЕРША ДОМЕДИЧНА ДОПОМОГА ПРИ ОПІКАХ</a:t>
            </a:r>
            <a:br>
              <a:rPr lang="ru-RU" sz="70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 sz="70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7000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2389" y="327546"/>
            <a:ext cx="104405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Одеський національний університет імені І.І. Мечникова</a:t>
            </a:r>
          </a:p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людини та цивільної безпеки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7486" y="5452461"/>
            <a:ext cx="6182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Спікер: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доцент кафедри Вадим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Пєнов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9"/>
          <p:cNvSpPr txBox="1">
            <a:spLocks noGrp="1"/>
          </p:cNvSpPr>
          <p:nvPr>
            <p:ph type="body" idx="1"/>
          </p:nvPr>
        </p:nvSpPr>
        <p:spPr>
          <a:xfrm>
            <a:off x="283336" y="991674"/>
            <a:ext cx="9478850" cy="3618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ru-RU" sz="3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Другий спосіб </a:t>
            </a:r>
            <a:r>
              <a:rPr lang="ru-R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визначення опікової поверхні – </a:t>
            </a:r>
            <a:r>
              <a:rPr lang="ru-RU" sz="3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спосіб Глумова</a:t>
            </a:r>
            <a:r>
              <a:rPr lang="ru-R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полягає в тому, що 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ru-R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невеликі за площею опіки 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ru-R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вимірюються за допомогою долоні.</a:t>
            </a:r>
            <a:endParaRPr/>
          </a:p>
          <a:p>
            <a:pPr marL="45720" lvl="0" indent="457200" algn="just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560"/>
              <a:buNone/>
            </a:pPr>
            <a:r>
              <a:rPr lang="ru-R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Площа долоні дорослої людини складає 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ru-R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1-1,2 % від загальної площі поверхні тіла					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81" name="Google Shape;181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42479" y="1557069"/>
            <a:ext cx="3231793" cy="5044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0"/>
          <p:cNvSpPr txBox="1">
            <a:spLocks noGrp="1"/>
          </p:cNvSpPr>
          <p:nvPr>
            <p:ph type="title"/>
          </p:nvPr>
        </p:nvSpPr>
        <p:spPr>
          <a:xfrm>
            <a:off x="277502" y="467934"/>
            <a:ext cx="11603865" cy="8972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lang="ru-RU" sz="32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Термічні опіки </a:t>
            </a:r>
            <a:r>
              <a:rPr lang="ru-R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це пошкодження шкіри внаслідок контакту із гарячою речовиною або предметом.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7" name="Google Shape;187;p10"/>
          <p:cNvSpPr txBox="1">
            <a:spLocks noGrp="1"/>
          </p:cNvSpPr>
          <p:nvPr>
            <p:ph type="body" idx="1"/>
          </p:nvPr>
        </p:nvSpPr>
        <p:spPr>
          <a:xfrm>
            <a:off x="277502" y="1493949"/>
            <a:ext cx="11603865" cy="5364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" lvl="0" indent="4572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</a:pPr>
            <a:endParaRPr sz="3200" b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" lvl="0" indent="45720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560"/>
              <a:buNone/>
            </a:pPr>
            <a:r>
              <a:rPr lang="ru-RU" sz="32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ПЕРША ДОПОМОГА ПРИ ТЕРМІЧНИХ ОПІКАХ</a:t>
            </a:r>
            <a:endParaRPr sz="3200" b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182880" algn="just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560"/>
              <a:buFont typeface="Noto Sans Symbols"/>
              <a:buChar char="⮚"/>
            </a:pPr>
            <a:r>
              <a:rPr lang="ru-R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Негайно зупиніть контакт з джерелом опіку.</a:t>
            </a:r>
            <a:endParaRPr/>
          </a:p>
          <a:p>
            <a:pPr marL="228600" lvl="0" indent="-182880" algn="just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560"/>
              <a:buFont typeface="Noto Sans Symbols"/>
              <a:buChar char="⮚"/>
            </a:pPr>
            <a:r>
              <a:rPr lang="ru-R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Обробіть рану прохолодною водою.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182880" algn="just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560"/>
              <a:buFont typeface="Noto Sans Symbols"/>
              <a:buChar char="⮚"/>
            </a:pPr>
            <a:r>
              <a:rPr lang="ru-RU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 прикладайте до рани лід </a:t>
            </a:r>
            <a:r>
              <a:rPr lang="ru-R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це категорично заборонено. Є помилкова думка, що опік слід одразу обробити дексапантенолом, проте в міжнародних рекомендаціях надання допомоги під час опіку його немає. Якщо він і може допомогти, то радше під час загоєння ран.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1"/>
          <p:cNvSpPr txBox="1">
            <a:spLocks noGrp="1"/>
          </p:cNvSpPr>
          <p:nvPr>
            <p:ph type="body" idx="1"/>
          </p:nvPr>
        </p:nvSpPr>
        <p:spPr>
          <a:xfrm>
            <a:off x="277502" y="257577"/>
            <a:ext cx="11603865" cy="6600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" lvl="0" indent="4572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-RU" sz="30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ПЕРША ДОПОМОГА ПРИ ТЕРМІЧНИХ ОПІКАХ</a:t>
            </a:r>
            <a:endParaRPr sz="3000" b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182880" algn="just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Зніміть будь-який одяг або прикраси, що знаходяться поблизу ділянки опіку. Але не чіпайте речей, які прилипли до ураженої шкіри.</a:t>
            </a:r>
            <a:endParaRPr/>
          </a:p>
          <a:p>
            <a:pPr marL="228600" lvl="0" indent="-182880" algn="just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Прикрийте рану стерильною пов’язкою.</a:t>
            </a:r>
            <a:endParaRPr/>
          </a:p>
          <a:p>
            <a:pPr marL="228600" lvl="0" indent="-182880" algn="just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Дайте потерпілому випити води, щоб зменшити інтоксикацію та уникнути зневоднення.</a:t>
            </a:r>
            <a:endParaRPr/>
          </a:p>
          <a:p>
            <a:pPr marL="228600" lvl="0" indent="-182880" algn="just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Можна дати знеболювальний лікарський засіб, наприклад парацетомол чи ібупрофен, які використовують для полегшення болю будь-якого типу та інтенсивності.</a:t>
            </a:r>
            <a:endParaRPr/>
          </a:p>
          <a:p>
            <a:pPr marL="228600" lvl="0" indent="-182880" algn="just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Отпимальна поза для людини з опіком обличчя або очей, – сидяча. Це допоможе зменшити набряк.</a:t>
            </a:r>
            <a:endParaRPr/>
          </a:p>
          <a:p>
            <a:pPr marL="228600" lvl="0" indent="-182880" algn="just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 опіках ІІ-ІV ст. телефонуйте 103.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2"/>
          <p:cNvSpPr txBox="1">
            <a:spLocks noGrp="1"/>
          </p:cNvSpPr>
          <p:nvPr>
            <p:ph type="title"/>
          </p:nvPr>
        </p:nvSpPr>
        <p:spPr>
          <a:xfrm>
            <a:off x="257577" y="300508"/>
            <a:ext cx="11656595" cy="601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959"/>
              <a:buFont typeface="Times New Roman"/>
              <a:buNone/>
            </a:pPr>
            <a:r>
              <a:rPr lang="ru-RU" sz="3959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Особливості надання ПД при хімічних опіках:</a:t>
            </a:r>
            <a:endParaRPr sz="3959" b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8" name="Google Shape;198;p12"/>
          <p:cNvSpPr txBox="1">
            <a:spLocks noGrp="1"/>
          </p:cNvSpPr>
          <p:nvPr>
            <p:ph type="body" idx="1"/>
          </p:nvPr>
        </p:nvSpPr>
        <p:spPr>
          <a:xfrm>
            <a:off x="370874" y="901522"/>
            <a:ext cx="11543298" cy="5705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16052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16052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Якщо опік спричинений </a:t>
            </a:r>
            <a:r>
              <a:rPr lang="ru-RU" sz="30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сухою хімічною 	речовиною</a:t>
            </a: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струсіть хімічну речовину, не забуваючи про особисту безпеку, а потім надайте допомогу, як при термічному опіку. </a:t>
            </a: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 опіках </a:t>
            </a:r>
            <a:r>
              <a:rPr lang="ru-RU" sz="30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концентрованими кислотами </a:t>
            </a:r>
            <a:r>
              <a:rPr lang="ru-RU" sz="3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(крім сірчаної), </a:t>
            </a:r>
            <a:r>
              <a:rPr lang="ru-RU" sz="30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лугами</a:t>
            </a:r>
            <a:r>
              <a:rPr lang="ru-RU" sz="3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поверхню опіку протягом 10-20 хв поливають холодною водою.</a:t>
            </a:r>
            <a:endParaRPr/>
          </a:p>
          <a:p>
            <a:pPr marL="4572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 опіках </a:t>
            </a:r>
            <a:r>
              <a:rPr lang="ru-RU" sz="30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фосфором</a:t>
            </a: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уражену частину тіла занурюють у воді, оскільки фосфор на повітрі спалахує. Під водою видаляють шматочки фосфору.</a:t>
            </a:r>
            <a:endParaRPr/>
          </a:p>
        </p:txBody>
      </p:sp>
      <p:pic>
        <p:nvPicPr>
          <p:cNvPr id="199" name="Google Shape;19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8225" y="901521"/>
            <a:ext cx="3276068" cy="27982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3"/>
          <p:cNvSpPr txBox="1">
            <a:spLocks noGrp="1"/>
          </p:cNvSpPr>
          <p:nvPr>
            <p:ph type="title"/>
          </p:nvPr>
        </p:nvSpPr>
        <p:spPr>
          <a:xfrm>
            <a:off x="257577" y="300508"/>
            <a:ext cx="11656595" cy="601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959"/>
              <a:buFont typeface="Times New Roman"/>
              <a:buNone/>
            </a:pPr>
            <a:r>
              <a:rPr lang="ru-RU" sz="3959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Особливості надання ПД при хімічних опіках:</a:t>
            </a:r>
            <a:endParaRPr sz="3959" b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5" name="Google Shape;205;p13"/>
          <p:cNvSpPr txBox="1">
            <a:spLocks noGrp="1"/>
          </p:cNvSpPr>
          <p:nvPr>
            <p:ph type="body" idx="1"/>
          </p:nvPr>
        </p:nvSpPr>
        <p:spPr>
          <a:xfrm>
            <a:off x="257578" y="1068946"/>
            <a:ext cx="11656594" cy="5537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ru-R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 опіках </a:t>
            </a:r>
            <a:r>
              <a:rPr lang="ru-RU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негашеним вапном і сірчаною кислотою </a:t>
            </a:r>
            <a:r>
              <a:rPr lang="ru-R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ні в якому разі </a:t>
            </a:r>
            <a:r>
              <a:rPr lang="ru-RU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 змивайте водою!</a:t>
            </a:r>
            <a:r>
              <a:rPr lang="ru-RU" sz="3200"/>
              <a:t> </a:t>
            </a:r>
            <a:r>
              <a:rPr lang="ru-R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Хімікати слід видаляти сухою серветкою, і тільки після цього уражену ділянку можна обробити водою і рану закривають марлевою пов’язкою. При взаємодії з водою відбувається хімічна реакція з вивільненням тепла, що поглиблює опік</a:t>
            </a:r>
            <a:endParaRPr/>
          </a:p>
          <a:p>
            <a:pPr marL="4572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ru-R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 хімічному </a:t>
            </a:r>
            <a:r>
              <a:rPr lang="ru-RU" sz="32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ураженні очей </a:t>
            </a:r>
            <a:r>
              <a:rPr lang="ru-R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перша реакція потерпілого – терти очі. Ні в якому разі не робіть цього, оскільки так ви тільки посприяє проникненню хімічних реагентів вглиб тканин ока. При хімічному опіку </a:t>
            </a:r>
            <a:r>
              <a:rPr lang="ru-RU" sz="32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очі потрібно рясно промити струменем води</a:t>
            </a:r>
            <a:r>
              <a:rPr lang="ru-R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після чого звернутися до лікаря.</a:t>
            </a: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>
            <a:spLocks noGrp="1"/>
          </p:cNvSpPr>
          <p:nvPr>
            <p:ph type="body" idx="1"/>
          </p:nvPr>
        </p:nvSpPr>
        <p:spPr>
          <a:xfrm>
            <a:off x="206063" y="294068"/>
            <a:ext cx="11694016" cy="1380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ru-RU" sz="3200" b="1" i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Опіки</a:t>
            </a:r>
            <a:r>
              <a:rPr lang="ru-R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це ушкодження м’яких тканин, які отримані під дією високих температур, хімічних речовин, сонячних променів, радіоактивних речовин та </a:t>
            </a:r>
            <a:r>
              <a:rPr lang="ru-RU" sz="32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електричного струму. </a:t>
            </a:r>
            <a:endParaRPr sz="320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4" name="Google Shape;9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12890" y="1674253"/>
            <a:ext cx="8963696" cy="49326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"/>
          <p:cNvSpPr txBox="1">
            <a:spLocks noGrp="1"/>
          </p:cNvSpPr>
          <p:nvPr>
            <p:ph type="body" idx="1"/>
          </p:nvPr>
        </p:nvSpPr>
        <p:spPr>
          <a:xfrm>
            <a:off x="270458" y="590200"/>
            <a:ext cx="8306871" cy="5666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 </a:t>
            </a:r>
            <a:r>
              <a:rPr lang="ru-RU" sz="3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глибиною ураження тканини </a:t>
            </a: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опіки можна умовно розділити на </a:t>
            </a:r>
            <a:r>
              <a:rPr lang="ru-RU" sz="30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поверхневі</a:t>
            </a: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ru-RU" sz="30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помірно глибокі </a:t>
            </a: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та </a:t>
            </a:r>
            <a:r>
              <a:rPr lang="ru-RU" sz="30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глибокі. </a:t>
            </a: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 лікарській практиці – опіки:</a:t>
            </a:r>
            <a:endParaRPr/>
          </a:p>
          <a:p>
            <a:pPr marL="228600" lvl="0" indent="-18288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lang="ru-RU" sz="30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І-го</a:t>
            </a: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почервонінням шкіри, біль</a:t>
            </a: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18288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lang="ru-RU" sz="30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ІІ-го</a:t>
            </a: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поява пухирів наповнених рідиною</a:t>
            </a: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18288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lang="ru-RU" sz="30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ІІІ-ІV-го ступенів </a:t>
            </a: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обвуглювання шкіри та ураження (некроз) нижніх шарів тканини, ушкодження м'язів, сухожилків, кісток. </a:t>
            </a:r>
            <a:endParaRPr/>
          </a:p>
          <a:p>
            <a:pPr marL="4572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Охолодження допомагає попередити утворення пухирів при невеликих опіках та зменшити пошкодження тканини при більш серйозних.</a:t>
            </a:r>
            <a:endParaRPr/>
          </a:p>
        </p:txBody>
      </p:sp>
      <p:pic>
        <p:nvPicPr>
          <p:cNvPr id="100" name="Google Shape;10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31876" y="227363"/>
            <a:ext cx="3193961" cy="63923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>
            <a:spLocks noGrp="1"/>
          </p:cNvSpPr>
          <p:nvPr>
            <p:ph type="title"/>
          </p:nvPr>
        </p:nvSpPr>
        <p:spPr>
          <a:xfrm>
            <a:off x="1140351" y="261871"/>
            <a:ext cx="9875520" cy="601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959"/>
              <a:buFont typeface="Times New Roman"/>
              <a:buNone/>
            </a:pPr>
            <a:r>
              <a:rPr lang="ru-RU" sz="3959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Перша допомога при опіках</a:t>
            </a:r>
            <a:endParaRPr sz="3959">
              <a:solidFill>
                <a:srgbClr val="FF0000"/>
              </a:solidFill>
            </a:endParaRPr>
          </a:p>
        </p:txBody>
      </p:sp>
      <p:grpSp>
        <p:nvGrpSpPr>
          <p:cNvPr id="106" name="Google Shape;106;p4"/>
          <p:cNvGrpSpPr/>
          <p:nvPr/>
        </p:nvGrpSpPr>
        <p:grpSpPr>
          <a:xfrm>
            <a:off x="231820" y="903482"/>
            <a:ext cx="11694017" cy="5688539"/>
            <a:chOff x="0" y="40597"/>
            <a:chExt cx="11694017" cy="5688539"/>
          </a:xfrm>
        </p:grpSpPr>
        <p:sp>
          <p:nvSpPr>
            <p:cNvPr id="107" name="Google Shape;107;p4"/>
            <p:cNvSpPr/>
            <p:nvPr/>
          </p:nvSpPr>
          <p:spPr>
            <a:xfrm>
              <a:off x="0" y="354419"/>
              <a:ext cx="11694017" cy="235620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19050" cap="flat" cmpd="sng">
              <a:solidFill>
                <a:srgbClr val="A4B72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4"/>
            <p:cNvSpPr txBox="1"/>
            <p:nvPr/>
          </p:nvSpPr>
          <p:spPr>
            <a:xfrm>
              <a:off x="0" y="354419"/>
              <a:ext cx="11694017" cy="235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7575" tIns="458200" rIns="907575" bIns="199125" anchor="t" anchorCtr="0">
              <a:noAutofit/>
            </a:bodyPr>
            <a:lstStyle/>
            <a:p>
              <a:pPr marL="285750" marR="0" lvl="1" indent="-2857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Times New Roman"/>
                <a:buChar char="•"/>
              </a:pPr>
              <a:r>
                <a:rPr lang="ru-RU" sz="28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зніміть просякнутий гарячою рідиною одяг;</a:t>
              </a:r>
              <a:endPara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285750" marR="0" lvl="1" indent="-285750" algn="l" rtl="0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Times New Roman"/>
                <a:buChar char="•"/>
              </a:pPr>
              <a:r>
                <a:rPr lang="ru-RU" sz="28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видаліть із поверхні шкіри хімічну речовину;</a:t>
              </a:r>
              <a:endPara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285750" marR="0" lvl="1" indent="-285750" algn="l" rtl="0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Times New Roman"/>
                <a:buChar char="•"/>
              </a:pPr>
              <a:r>
                <a:rPr lang="ru-RU" sz="28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відключіть електричний струм;</a:t>
              </a:r>
              <a:endPara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285750" marR="0" lvl="1" indent="-285750" algn="l" rtl="0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Times New Roman"/>
                <a:buChar char="•"/>
              </a:pPr>
              <a:r>
                <a:rPr lang="ru-RU" sz="28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усуньте подальшу дію сонячних променів.</a:t>
              </a:r>
              <a:endPara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584700" y="40597"/>
              <a:ext cx="11096441" cy="649440"/>
            </a:xfrm>
            <a:prstGeom prst="roundRect">
              <a:avLst>
                <a:gd name="adj" fmla="val 16667"/>
              </a:avLst>
            </a:prstGeom>
            <a:solidFill>
              <a:srgbClr val="A4B724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4"/>
            <p:cNvSpPr txBox="1"/>
            <p:nvPr/>
          </p:nvSpPr>
          <p:spPr>
            <a:xfrm>
              <a:off x="616403" y="72300"/>
              <a:ext cx="11033035" cy="5860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9400" tIns="0" rIns="309400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ru-RU" sz="3200" b="1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Крок 1. Необхідно усунути причину опіку:</a:t>
              </a:r>
              <a:endParaRPr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0" y="3165037"/>
              <a:ext cx="11694017" cy="2564099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19050" cap="flat" cmpd="sng">
              <a:solidFill>
                <a:srgbClr val="A4B72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4"/>
            <p:cNvSpPr txBox="1"/>
            <p:nvPr/>
          </p:nvSpPr>
          <p:spPr>
            <a:xfrm>
              <a:off x="0" y="3165037"/>
              <a:ext cx="11694017" cy="25640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7575" tIns="458200" rIns="907575" bIns="199125" anchor="t" anchorCtr="0">
              <a:noAutofit/>
            </a:bodyPr>
            <a:lstStyle/>
            <a:p>
              <a:pPr marL="285750" marR="0" lvl="1" indent="-2857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Times New Roman"/>
                <a:buChar char="•"/>
              </a:pPr>
              <a:r>
                <a:rPr lang="ru-RU" sz="28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охолоджуйте ушкоджену поверхню холодною водою протягом 10 хв., опустивши ушкоджену поверхню у воду або поливаючи цю поверхню водою;</a:t>
              </a:r>
              <a:endPara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285750" marR="0" lvl="1" indent="-285750" algn="l" rtl="0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Times New Roman"/>
                <a:buChar char="•"/>
              </a:pPr>
              <a:r>
                <a:rPr lang="ru-RU" sz="28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у разі порушення цілісності шкіри охолодження проводять попередньо накривши опікову ділянку серветкою.</a:t>
              </a:r>
              <a:endPara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584700" y="2840317"/>
              <a:ext cx="11096441" cy="649440"/>
            </a:xfrm>
            <a:prstGeom prst="roundRect">
              <a:avLst>
                <a:gd name="adj" fmla="val 16667"/>
              </a:avLst>
            </a:prstGeom>
            <a:solidFill>
              <a:srgbClr val="A4B724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4"/>
            <p:cNvSpPr txBox="1"/>
            <p:nvPr/>
          </p:nvSpPr>
          <p:spPr>
            <a:xfrm>
              <a:off x="616403" y="2872020"/>
              <a:ext cx="11033035" cy="5860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9400" tIns="0" rIns="309400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ru-RU" sz="3200" b="1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Крок 2. Місце опіку потребує негайного охолодження:</a:t>
              </a:r>
              <a:endParaRPr sz="3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451DFD24-E17C-4A71-861E-066E95F59B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273146"/>
            <a:ext cx="6358597" cy="635859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oogle Shape;123;p5"/>
          <p:cNvGrpSpPr/>
          <p:nvPr/>
        </p:nvGrpSpPr>
        <p:grpSpPr>
          <a:xfrm>
            <a:off x="244699" y="527024"/>
            <a:ext cx="11694017" cy="5694480"/>
            <a:chOff x="0" y="37627"/>
            <a:chExt cx="11694017" cy="5694480"/>
          </a:xfrm>
        </p:grpSpPr>
        <p:sp>
          <p:nvSpPr>
            <p:cNvPr id="124" name="Google Shape;124;p5"/>
            <p:cNvSpPr/>
            <p:nvPr/>
          </p:nvSpPr>
          <p:spPr>
            <a:xfrm>
              <a:off x="0" y="687067"/>
              <a:ext cx="11694017" cy="187110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19050" cap="flat" cmpd="sng">
              <a:solidFill>
                <a:srgbClr val="A4B72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5"/>
            <p:cNvSpPr txBox="1"/>
            <p:nvPr/>
          </p:nvSpPr>
          <p:spPr>
            <a:xfrm>
              <a:off x="0" y="687067"/>
              <a:ext cx="11694017" cy="187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7575" tIns="916425" rIns="907575" bIns="199125" anchor="t" anchorCtr="0">
              <a:noAutofit/>
            </a:bodyPr>
            <a:lstStyle/>
            <a:p>
              <a:pPr marL="285750" marR="0" lvl="1" indent="-2857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Times New Roman"/>
                <a:buChar char="•"/>
              </a:pPr>
              <a:r>
                <a:rPr lang="ru-RU" sz="28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за можливості до появи набряку зніміть з постраждалої кінцівки обручки, годинник та інші предмети.</a:t>
              </a:r>
              <a:endPara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6" name="Google Shape;126;p5"/>
            <p:cNvSpPr/>
            <p:nvPr/>
          </p:nvSpPr>
          <p:spPr>
            <a:xfrm>
              <a:off x="584700" y="37627"/>
              <a:ext cx="10452463" cy="1298880"/>
            </a:xfrm>
            <a:prstGeom prst="roundRect">
              <a:avLst>
                <a:gd name="adj" fmla="val 16667"/>
              </a:avLst>
            </a:prstGeom>
            <a:solidFill>
              <a:srgbClr val="A4B724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5"/>
            <p:cNvSpPr txBox="1"/>
            <p:nvPr/>
          </p:nvSpPr>
          <p:spPr>
            <a:xfrm>
              <a:off x="648106" y="101033"/>
              <a:ext cx="10325651" cy="11720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9400" tIns="0" rIns="309400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ru-RU" sz="3200" b="1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Крок 3. Зніміть одяг, речі навколо місця опіку:</a:t>
              </a:r>
              <a:endParaRPr sz="3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8" name="Google Shape;128;p5"/>
            <p:cNvSpPr/>
            <p:nvPr/>
          </p:nvSpPr>
          <p:spPr>
            <a:xfrm>
              <a:off x="0" y="3445207"/>
              <a:ext cx="11694017" cy="228690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19050" cap="flat" cmpd="sng">
              <a:solidFill>
                <a:srgbClr val="A4B72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5"/>
            <p:cNvSpPr txBox="1"/>
            <p:nvPr/>
          </p:nvSpPr>
          <p:spPr>
            <a:xfrm>
              <a:off x="0" y="3445207"/>
              <a:ext cx="11694017" cy="228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7575" tIns="916425" rIns="907575" bIns="199125" anchor="t" anchorCtr="0">
              <a:noAutofit/>
            </a:bodyPr>
            <a:lstStyle/>
            <a:p>
              <a:pPr marL="285750" marR="0" lvl="1" indent="-2857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Times New Roman"/>
                <a:buChar char="•"/>
              </a:pPr>
              <a:r>
                <a:rPr lang="ru-RU" sz="28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глибоко уражену ділянку накрити чистою вологою серветкою для попередження додаткового інфікування опікової рани;</a:t>
              </a:r>
              <a:endPara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285750" marR="0" lvl="1" indent="-285750" algn="l" rtl="0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Times New Roman"/>
                <a:buChar char="•"/>
              </a:pPr>
              <a:r>
                <a:rPr lang="ru-RU" sz="28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заспокойте постраждалого. </a:t>
              </a:r>
              <a:endPara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0" name="Google Shape;130;p5"/>
            <p:cNvSpPr/>
            <p:nvPr/>
          </p:nvSpPr>
          <p:spPr>
            <a:xfrm>
              <a:off x="584700" y="2795767"/>
              <a:ext cx="10452463" cy="1298880"/>
            </a:xfrm>
            <a:prstGeom prst="roundRect">
              <a:avLst>
                <a:gd name="adj" fmla="val 16667"/>
              </a:avLst>
            </a:prstGeom>
            <a:solidFill>
              <a:srgbClr val="A4B724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5"/>
            <p:cNvSpPr txBox="1"/>
            <p:nvPr/>
          </p:nvSpPr>
          <p:spPr>
            <a:xfrm>
              <a:off x="648106" y="2859173"/>
              <a:ext cx="10325651" cy="11720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9400" tIns="0" rIns="309400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ru-RU" sz="3200" b="1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Крок 4. Накрийте уражену ділянку:</a:t>
              </a:r>
              <a:endParaRPr sz="3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"/>
          <p:cNvSpPr txBox="1">
            <a:spLocks noGrp="1"/>
          </p:cNvSpPr>
          <p:nvPr>
            <p:ph type="title"/>
          </p:nvPr>
        </p:nvSpPr>
        <p:spPr>
          <a:xfrm>
            <a:off x="734096" y="3206840"/>
            <a:ext cx="10753860" cy="3309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Times New Roman"/>
              <a:buNone/>
            </a:pPr>
            <a:r>
              <a:rPr lang="ru-RU" sz="28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КАТЕГОРИЧНО ЗАБОРОНЯЄТЬСЯ</a:t>
            </a:r>
            <a:r>
              <a:rPr lang="ru-RU" sz="2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обробляти рану </a:t>
            </a:r>
            <a:r>
              <a:rPr lang="ru-RU" sz="28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засобами на жирній основі</a:t>
            </a: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(олія, масло, мазі);  </a:t>
            </a:r>
            <a:r>
              <a:rPr lang="ru-RU" sz="28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жиром</a:t>
            </a: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(гусячим, свинячим, борсуковим, тощо); яєчним жовтком; </a:t>
            </a:r>
            <a:r>
              <a:rPr lang="ru-RU" sz="28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молочними продуктами </a:t>
            </a: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(кефіром, вершками, тощо); </a:t>
            </a:r>
            <a:r>
              <a:rPr lang="ru-RU" sz="28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сечею; спиртовими розчинами</a:t>
            </a: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а також розчинами з барвниками; зубною пастою; відварами.</a:t>
            </a:r>
            <a:b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ru-RU" sz="28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Увага! </a:t>
            </a: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Спеціально призначені засоби для опіків використовуються лише після охолодження ураженої ділянки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37" name="Google Shape;137;p6"/>
          <p:cNvGrpSpPr/>
          <p:nvPr/>
        </p:nvGrpSpPr>
        <p:grpSpPr>
          <a:xfrm>
            <a:off x="1442071" y="280346"/>
            <a:ext cx="9272931" cy="2835394"/>
            <a:chOff x="1197596" y="946"/>
            <a:chExt cx="9272931" cy="2835394"/>
          </a:xfrm>
        </p:grpSpPr>
        <p:sp>
          <p:nvSpPr>
            <p:cNvPr id="138" name="Google Shape;138;p6"/>
            <p:cNvSpPr/>
            <p:nvPr/>
          </p:nvSpPr>
          <p:spPr>
            <a:xfrm>
              <a:off x="5834062" y="969910"/>
              <a:ext cx="3515954" cy="36005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60000"/>
                  </a:lnTo>
                  <a:lnTo>
                    <a:pt x="120000" y="60000"/>
                  </a:lnTo>
                  <a:lnTo>
                    <a:pt x="120000" y="120000"/>
                  </a:lnTo>
                </a:path>
              </a:pathLst>
            </a:custGeom>
            <a:noFill/>
            <a:ln w="19050" cap="flat" cmpd="sng">
              <a:solidFill>
                <a:srgbClr val="FE9C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39" name="Google Shape;139;p6"/>
            <p:cNvSpPr/>
            <p:nvPr/>
          </p:nvSpPr>
          <p:spPr>
            <a:xfrm>
              <a:off x="5834062" y="969910"/>
              <a:ext cx="1178119" cy="36005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60000"/>
                  </a:lnTo>
                  <a:lnTo>
                    <a:pt x="120000" y="60000"/>
                  </a:lnTo>
                  <a:lnTo>
                    <a:pt x="120000" y="120000"/>
                  </a:lnTo>
                </a:path>
              </a:pathLst>
            </a:custGeom>
            <a:noFill/>
            <a:ln w="19050" cap="flat" cmpd="sng">
              <a:solidFill>
                <a:srgbClr val="FE9C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40" name="Google Shape;140;p6"/>
            <p:cNvSpPr/>
            <p:nvPr/>
          </p:nvSpPr>
          <p:spPr>
            <a:xfrm>
              <a:off x="4631913" y="969910"/>
              <a:ext cx="1202149" cy="36005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60000"/>
                  </a:lnTo>
                  <a:lnTo>
                    <a:pt x="0" y="60000"/>
                  </a:lnTo>
                  <a:lnTo>
                    <a:pt x="0" y="120000"/>
                  </a:lnTo>
                </a:path>
              </a:pathLst>
            </a:custGeom>
            <a:noFill/>
            <a:ln w="19050" cap="flat" cmpd="sng">
              <a:solidFill>
                <a:srgbClr val="FE9C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41" name="Google Shape;141;p6"/>
            <p:cNvSpPr/>
            <p:nvPr/>
          </p:nvSpPr>
          <p:spPr>
            <a:xfrm>
              <a:off x="2153255" y="969910"/>
              <a:ext cx="3680807" cy="36005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60000"/>
                  </a:lnTo>
                  <a:lnTo>
                    <a:pt x="0" y="60000"/>
                  </a:lnTo>
                  <a:lnTo>
                    <a:pt x="0" y="120000"/>
                  </a:lnTo>
                </a:path>
              </a:pathLst>
            </a:custGeom>
            <a:noFill/>
            <a:ln w="19050" cap="flat" cmpd="sng">
              <a:solidFill>
                <a:srgbClr val="FE9C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42" name="Google Shape;142;p6"/>
            <p:cNvSpPr/>
            <p:nvPr/>
          </p:nvSpPr>
          <p:spPr>
            <a:xfrm>
              <a:off x="4081134" y="946"/>
              <a:ext cx="3505855" cy="968963"/>
            </a:xfrm>
            <a:prstGeom prst="rect">
              <a:avLst/>
            </a:prstGeom>
            <a:solidFill>
              <a:srgbClr val="A4B724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6"/>
            <p:cNvSpPr txBox="1"/>
            <p:nvPr/>
          </p:nvSpPr>
          <p:spPr>
            <a:xfrm>
              <a:off x="4081134" y="946"/>
              <a:ext cx="3505855" cy="9689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7925" tIns="27925" rIns="27925" bIns="279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400"/>
                <a:buFont typeface="Arial"/>
                <a:buNone/>
              </a:pPr>
              <a:r>
                <a:rPr lang="ru-RU" sz="4400" b="1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Не можна!</a:t>
              </a:r>
              <a:endParaRPr sz="4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4" name="Google Shape;144;p6"/>
            <p:cNvSpPr/>
            <p:nvPr/>
          </p:nvSpPr>
          <p:spPr>
            <a:xfrm>
              <a:off x="1197596" y="1329963"/>
              <a:ext cx="1911316" cy="1485759"/>
            </a:xfrm>
            <a:prstGeom prst="rect">
              <a:avLst/>
            </a:prstGeom>
            <a:solidFill>
              <a:srgbClr val="FE9C00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6"/>
            <p:cNvSpPr txBox="1"/>
            <p:nvPr/>
          </p:nvSpPr>
          <p:spPr>
            <a:xfrm>
              <a:off x="1197596" y="1329963"/>
              <a:ext cx="1911316" cy="14857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225" tIns="15225" rIns="15225" bIns="15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ru-RU" sz="24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Відривати одяг, що прилип до опікової рани</a:t>
              </a:r>
              <a:endPara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6" name="Google Shape;146;p6"/>
            <p:cNvSpPr/>
            <p:nvPr/>
          </p:nvSpPr>
          <p:spPr>
            <a:xfrm>
              <a:off x="3468967" y="1329963"/>
              <a:ext cx="2325892" cy="1506377"/>
            </a:xfrm>
            <a:prstGeom prst="rect">
              <a:avLst/>
            </a:prstGeom>
            <a:solidFill>
              <a:srgbClr val="FE9C00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6"/>
            <p:cNvSpPr txBox="1"/>
            <p:nvPr/>
          </p:nvSpPr>
          <p:spPr>
            <a:xfrm>
              <a:off x="3468967" y="1329963"/>
              <a:ext cx="2325892" cy="15063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225" tIns="15225" rIns="15225" bIns="15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ru-RU" sz="24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Використовувати лід для охолодження </a:t>
              </a:r>
              <a:endPara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8" name="Google Shape;148;p6"/>
            <p:cNvSpPr/>
            <p:nvPr/>
          </p:nvSpPr>
          <p:spPr>
            <a:xfrm>
              <a:off x="6154912" y="1329963"/>
              <a:ext cx="1714539" cy="1506377"/>
            </a:xfrm>
            <a:prstGeom prst="rect">
              <a:avLst/>
            </a:prstGeom>
            <a:solidFill>
              <a:srgbClr val="FE9C00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6"/>
            <p:cNvSpPr txBox="1"/>
            <p:nvPr/>
          </p:nvSpPr>
          <p:spPr>
            <a:xfrm>
              <a:off x="6154912" y="1329963"/>
              <a:ext cx="1714539" cy="15063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225" tIns="15225" rIns="15225" bIns="15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ru-RU" sz="24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Розрізати опікові пухирі</a:t>
              </a:r>
              <a:endPara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0" name="Google Shape;150;p6"/>
            <p:cNvSpPr/>
            <p:nvPr/>
          </p:nvSpPr>
          <p:spPr>
            <a:xfrm>
              <a:off x="8229505" y="1329963"/>
              <a:ext cx="2241022" cy="1506377"/>
            </a:xfrm>
            <a:prstGeom prst="rect">
              <a:avLst/>
            </a:prstGeom>
            <a:solidFill>
              <a:srgbClr val="FE9C00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6"/>
            <p:cNvSpPr txBox="1"/>
            <p:nvPr/>
          </p:nvSpPr>
          <p:spPr>
            <a:xfrm>
              <a:off x="8229505" y="1329963"/>
              <a:ext cx="2241022" cy="15063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225" tIns="15225" rIns="15225" bIns="15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ru-RU" sz="24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Для пов’язок використовувати вату</a:t>
              </a:r>
              <a:endPara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7"/>
          <p:cNvSpPr txBox="1">
            <a:spLocks noGrp="1"/>
          </p:cNvSpPr>
          <p:nvPr>
            <p:ph type="title"/>
          </p:nvPr>
        </p:nvSpPr>
        <p:spPr>
          <a:xfrm>
            <a:off x="1168758" y="274749"/>
            <a:ext cx="9875520" cy="639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959"/>
              <a:buFont typeface="Times New Roman"/>
              <a:buNone/>
            </a:pPr>
            <a:r>
              <a:rPr lang="ru-RU" sz="3959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Необхідно звернутись до лікаря, якщо:</a:t>
            </a:r>
            <a:endParaRPr sz="3959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57" name="Google Shape;157;p7"/>
          <p:cNvGrpSpPr/>
          <p:nvPr/>
        </p:nvGrpSpPr>
        <p:grpSpPr>
          <a:xfrm>
            <a:off x="253071" y="1077334"/>
            <a:ext cx="11706894" cy="5336992"/>
            <a:chOff x="0" y="179655"/>
            <a:chExt cx="11706894" cy="5336992"/>
          </a:xfrm>
        </p:grpSpPr>
        <p:sp>
          <p:nvSpPr>
            <p:cNvPr id="158" name="Google Shape;158;p7"/>
            <p:cNvSpPr/>
            <p:nvPr/>
          </p:nvSpPr>
          <p:spPr>
            <a:xfrm>
              <a:off x="0" y="179655"/>
              <a:ext cx="11706894" cy="836271"/>
            </a:xfrm>
            <a:prstGeom prst="roundRect">
              <a:avLst>
                <a:gd name="adj" fmla="val 16667"/>
              </a:avLst>
            </a:prstGeom>
            <a:solidFill>
              <a:srgbClr val="A4B724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7"/>
            <p:cNvSpPr txBox="1"/>
            <p:nvPr/>
          </p:nvSpPr>
          <p:spPr>
            <a:xfrm>
              <a:off x="40823" y="220478"/>
              <a:ext cx="11625248" cy="7546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0" tIns="95250" rIns="95250" bIns="952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ru-RU" sz="25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• від опіку постраждали діти віком до 5 років або дорослі віком від 60 років;</a:t>
              </a:r>
              <a:endParaRPr sz="2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0" name="Google Shape;160;p7"/>
            <p:cNvSpPr/>
            <p:nvPr/>
          </p:nvSpPr>
          <p:spPr>
            <a:xfrm>
              <a:off x="0" y="1200247"/>
              <a:ext cx="11706894" cy="679958"/>
            </a:xfrm>
            <a:prstGeom prst="roundRect">
              <a:avLst>
                <a:gd name="adj" fmla="val 16667"/>
              </a:avLst>
            </a:prstGeom>
            <a:solidFill>
              <a:srgbClr val="A4B724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7"/>
            <p:cNvSpPr txBox="1"/>
            <p:nvPr/>
          </p:nvSpPr>
          <p:spPr>
            <a:xfrm>
              <a:off x="33193" y="1233440"/>
              <a:ext cx="11640508" cy="61357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0" tIns="95250" rIns="95250" bIns="952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ru-RU" sz="25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• від опіку постраждали обличчя, вуха, шия, руки, стопи, суглоби та статеві органи;</a:t>
              </a:r>
              <a:endParaRPr sz="2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2" name="Google Shape;162;p7"/>
            <p:cNvSpPr/>
            <p:nvPr/>
          </p:nvSpPr>
          <p:spPr>
            <a:xfrm>
              <a:off x="0" y="2064525"/>
              <a:ext cx="11706894" cy="588101"/>
            </a:xfrm>
            <a:prstGeom prst="roundRect">
              <a:avLst>
                <a:gd name="adj" fmla="val 16667"/>
              </a:avLst>
            </a:prstGeom>
            <a:solidFill>
              <a:srgbClr val="A4B724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7"/>
            <p:cNvSpPr txBox="1"/>
            <p:nvPr/>
          </p:nvSpPr>
          <p:spPr>
            <a:xfrm>
              <a:off x="28709" y="2093234"/>
              <a:ext cx="11649476" cy="530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0" tIns="95250" rIns="95250" bIns="952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ru-RU" sz="25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• стався опік дихальних шляхів (вдихання диму або гарячих газів);</a:t>
              </a:r>
              <a:endParaRPr sz="2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4" name="Google Shape;164;p7"/>
            <p:cNvSpPr/>
            <p:nvPr/>
          </p:nvSpPr>
          <p:spPr>
            <a:xfrm>
              <a:off x="0" y="2836947"/>
              <a:ext cx="11706894" cy="577750"/>
            </a:xfrm>
            <a:prstGeom prst="roundRect">
              <a:avLst>
                <a:gd name="adj" fmla="val 16667"/>
              </a:avLst>
            </a:prstGeom>
            <a:solidFill>
              <a:srgbClr val="A4B724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7"/>
            <p:cNvSpPr txBox="1"/>
            <p:nvPr/>
          </p:nvSpPr>
          <p:spPr>
            <a:xfrm>
              <a:off x="28203" y="2865150"/>
              <a:ext cx="11650488" cy="5213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0" tIns="95250" rIns="95250" bIns="952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ru-RU" sz="25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• опіки глибокі (ІІ-ІV ст);</a:t>
              </a:r>
              <a:endParaRPr sz="2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6" name="Google Shape;166;p7"/>
            <p:cNvSpPr/>
            <p:nvPr/>
          </p:nvSpPr>
          <p:spPr>
            <a:xfrm>
              <a:off x="0" y="3599017"/>
              <a:ext cx="11706894" cy="835421"/>
            </a:xfrm>
            <a:prstGeom prst="roundRect">
              <a:avLst>
                <a:gd name="adj" fmla="val 16667"/>
              </a:avLst>
            </a:prstGeom>
            <a:solidFill>
              <a:srgbClr val="A4B724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7"/>
            <p:cNvSpPr txBox="1"/>
            <p:nvPr/>
          </p:nvSpPr>
          <p:spPr>
            <a:xfrm>
              <a:off x="40782" y="3639799"/>
              <a:ext cx="11625330" cy="7538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0" tIns="95250" rIns="95250" bIns="952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ru-RU" sz="25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• опіки спричинені електричним струмом, хімічними речовинами, паром під високим тиском;</a:t>
              </a:r>
              <a:endParaRPr sz="2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8" name="Google Shape;168;p7"/>
            <p:cNvSpPr/>
            <p:nvPr/>
          </p:nvSpPr>
          <p:spPr>
            <a:xfrm>
              <a:off x="0" y="4618758"/>
              <a:ext cx="11706894" cy="897889"/>
            </a:xfrm>
            <a:prstGeom prst="roundRect">
              <a:avLst>
                <a:gd name="adj" fmla="val 16667"/>
              </a:avLst>
            </a:prstGeom>
            <a:solidFill>
              <a:srgbClr val="A4B724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7"/>
            <p:cNvSpPr txBox="1"/>
            <p:nvPr/>
          </p:nvSpPr>
          <p:spPr>
            <a:xfrm>
              <a:off x="43831" y="4662589"/>
              <a:ext cx="11619232" cy="8102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0" tIns="95250" rIns="95250" bIns="952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ru-RU" sz="25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• від опіку постраждало більше 5% шкіри тіла дитини до 16 років та більше 10% шкіри у дорослого</a:t>
              </a:r>
              <a:endParaRPr sz="2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8"/>
          <p:cNvSpPr txBox="1">
            <a:spLocks noGrp="1"/>
          </p:cNvSpPr>
          <p:nvPr>
            <p:ph type="body" idx="1"/>
          </p:nvPr>
        </p:nvSpPr>
        <p:spPr>
          <a:xfrm>
            <a:off x="347725" y="309100"/>
            <a:ext cx="11765400" cy="6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" lvl="0" indent="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Для визначення площі опіків можна використовувати декілька методів: </a:t>
            </a: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" lvl="0" indent="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-RU" sz="3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Найпростіший спосіб – визначення за «правилом дев'ятки»</a:t>
            </a:r>
            <a:endParaRPr/>
          </a:p>
          <a:p>
            <a:pPr marL="553212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Встановлено, що шкірний покрив голови і шиї становить 9 % від загальної площі 	шкіри; </a:t>
            </a: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53212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однієї руки - 9 %; </a:t>
            </a: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53212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-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передньої поверхні тулуба 18 %; задньої поверхні тулуба - 18 %; однієї нижньої кінцівки - 18 %; промежини і статевих органів - 1 %. </a:t>
            </a: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75" name="Google Shape;175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6175" y="1620250"/>
            <a:ext cx="5155900" cy="4995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снова">
  <a:themeElements>
    <a:clrScheme name="Основа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583</Words>
  <Application>Microsoft Office PowerPoint</Application>
  <PresentationFormat>Широкий екран</PresentationFormat>
  <Paragraphs>71</Paragraphs>
  <Slides>14</Slides>
  <Notes>14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9" baseType="lpstr">
      <vt:lpstr>Arial</vt:lpstr>
      <vt:lpstr>Corbel</vt:lpstr>
      <vt:lpstr>Noto Sans Symbols</vt:lpstr>
      <vt:lpstr>Times New Roman</vt:lpstr>
      <vt:lpstr>Основа</vt:lpstr>
      <vt:lpstr>ПЕРША ДОМЕДИЧНА ДОПОМОГА ПРИ ОПІКАХ  </vt:lpstr>
      <vt:lpstr>Презентація PowerPoint</vt:lpstr>
      <vt:lpstr>Презентація PowerPoint</vt:lpstr>
      <vt:lpstr>Перша допомога при опіках</vt:lpstr>
      <vt:lpstr>Презентація PowerPoint</vt:lpstr>
      <vt:lpstr>Презентація PowerPoint</vt:lpstr>
      <vt:lpstr>КАТЕГОРИЧНО ЗАБОРОНЯЄТЬСЯ обробляти рану засобами на жирній основі (олія, масло, мазі);  жиром (гусячим, свинячим, борсуковим, тощо); яєчним жовтком; молочними продуктами (кефіром, вершками, тощо); сечею; спиртовими розчинами, а також розчинами з барвниками; зубною пастою; відварами.          Увага! Спеціально призначені засоби для опіків використовуються лише після охолодження ураженої ділянки</vt:lpstr>
      <vt:lpstr>Необхідно звернутись до лікаря, якщо:</vt:lpstr>
      <vt:lpstr>Презентація PowerPoint</vt:lpstr>
      <vt:lpstr>Презентація PowerPoint</vt:lpstr>
      <vt:lpstr>Термічні опіки – це пошкодження шкіри внаслідок контакту із гарячою речовиною або предметом.</vt:lpstr>
      <vt:lpstr>Презентація PowerPoint</vt:lpstr>
      <vt:lpstr>Особливості надання ПД при хімічних опіках:</vt:lpstr>
      <vt:lpstr>Особливості надання ПД при хімічних опіках: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ПЕРША ДОМЕДИЧНА ДОПОМОГА ПРИ ОПІКАХ</dc:title>
  <dc:creator>Vadym</dc:creator>
  <cp:lastModifiedBy>Vadym</cp:lastModifiedBy>
  <cp:revision>2</cp:revision>
  <dcterms:created xsi:type="dcterms:W3CDTF">2020-04-06T12:20:23Z</dcterms:created>
  <dcterms:modified xsi:type="dcterms:W3CDTF">2022-03-04T18:01:54Z</dcterms:modified>
</cp:coreProperties>
</file>