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5" r:id="rId8"/>
    <p:sldId id="266" r:id="rId9"/>
    <p:sldId id="268" r:id="rId10"/>
    <p:sldId id="269" r:id="rId11"/>
    <p:sldId id="267" r:id="rId12"/>
    <p:sldId id="270" r:id="rId13"/>
    <p:sldId id="271" r:id="rId14"/>
    <p:sldId id="263" r:id="rId15"/>
    <p:sldId id="272" r:id="rId16"/>
    <p:sldId id="273" r:id="rId17"/>
    <p:sldId id="274" r:id="rId18"/>
    <p:sldId id="276" r:id="rId19"/>
    <p:sldId id="275" r:id="rId20"/>
    <p:sldId id="277" r:id="rId21"/>
    <p:sldId id="278" r:id="rId22"/>
    <p:sldId id="279" r:id="rId23"/>
    <p:sldId id="296" r:id="rId24"/>
    <p:sldId id="264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1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416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96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034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680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4632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67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6081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095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800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644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CCAAEDD-C789-4243-AC69-1612234ED83C}" type="datetimeFigureOut">
              <a:rPr lang="uk-UA" smtClean="0"/>
              <a:t>28.03.2022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887AA56-75DA-41CA-B103-F25C3A061A4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4980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mergency.cdc.gov/agent/sarin/basics/facts.as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gonelectronics.com/blog/what-are-the-most-common-types-of-chemical-warfare-agent-cw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rve_agen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rve_ag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erve_ag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904166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86518" y="4680887"/>
            <a:ext cx="1181896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атака: як </a:t>
            </a:r>
            <a:r>
              <a:rPr lang="ru-RU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реагувати</a:t>
            </a:r>
            <a:r>
              <a:rPr lang="ru-RU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6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endParaRPr lang="ru-RU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8129" y="136478"/>
            <a:ext cx="104405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Одеський національний університет імені І.І. Мечникова</a:t>
            </a:r>
          </a:p>
          <a:p>
            <a:pPr algn="ctr"/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3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людини та цивільної безпеки</a:t>
            </a:r>
            <a:endParaRPr lang="uk-U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48253" y="1386336"/>
            <a:ext cx="4657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Спікер: </a:t>
            </a:r>
            <a:r>
              <a:rPr lang="uk-U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Вадим </a:t>
            </a:r>
            <a:r>
              <a:rPr lang="uk-UA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Пєнов</a:t>
            </a:r>
            <a:endParaRPr lang="uk-U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5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701039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Отруйні 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 </a:t>
            </a:r>
            <a:r>
              <a:rPr lang="uk-UA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психохімічної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дії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412241"/>
            <a:ext cx="11546006" cy="430245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Психоактивні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викликають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тимчасову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недієздатність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цих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агентів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специфічний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запах.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не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жодного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запаху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90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82138" y="968992"/>
            <a:ext cx="11409528" cy="473577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ЖОДНОМУ разі не варто принюхуватись до речовини. </a:t>
            </a:r>
            <a:endParaRPr lang="uk-UA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5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лише нашкодить. Ви без проблем потім згадаєте запах, якщо він був, і повідомите лікаря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 – радить науковець. </a:t>
            </a:r>
            <a:endParaRPr lang="uk-UA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26576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842" y="655092"/>
            <a:ext cx="11409528" cy="577300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огода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 суттєве значення при хімічній атаці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всі сучасні БОР 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це не зовсім гази. Це рідини, більш-менш леткі, але рідини. Отже, від температури залежить і кількість речовини, яка 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випаровується".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40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чим тепліша погода, тим швидше випаровується речовина і стає небезпечнішою, адже її концентрація в повітрі збільшується.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lnSpc>
                <a:spcPct val="100000"/>
              </a:lnSpc>
              <a:buNone/>
            </a:pP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734751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842" y="1856096"/>
            <a:ext cx="11409528" cy="4572000"/>
          </a:xfrm>
        </p:spPr>
        <p:txBody>
          <a:bodyPr>
            <a:normAutofit/>
          </a:bodyPr>
          <a:lstStyle/>
          <a:p>
            <a:pPr marL="45720" indent="0" algn="ctr">
              <a:lnSpc>
                <a:spcPct val="100000"/>
              </a:lnSpc>
              <a:buNone/>
            </a:pP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 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розповсюджені речовини, які використовуються під час хімічних атак. 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32507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fontScale="92500"/>
          </a:bodyPr>
          <a:lstStyle/>
          <a:p>
            <a:pPr marL="0" indent="457200" algn="just"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Зарин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нервово-паралітична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вираженого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запаху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кольору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Створена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використовували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терористичних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Японії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1994 та 1995 роках. 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вивільняється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слизові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оболонки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ока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зарином, то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випаровувати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шкодити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людям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довкола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Зарин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важчий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Тому буде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парувати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низинах, і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умовно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підвалі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стверджує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Центр з контролю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США.  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Тяжкість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залежить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газу та як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знаходилась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дією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вдихнула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пари газу,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з’являться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секунд. І через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/годин,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рідка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зарину.</a:t>
            </a: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5809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1017671"/>
            <a:ext cx="11494826" cy="5505959"/>
          </a:xfrm>
        </p:spPr>
        <p:txBody>
          <a:bodyPr numCol="2">
            <a:normAutofit/>
          </a:bodyPr>
          <a:lstStyle/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шмарклі;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сльозотеча;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звужені зіниці;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біль в очах;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 зору;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 слиновиділення та пітливість;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кашель;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скованості в грудях;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пришвидшене дихання;</a:t>
            </a:r>
          </a:p>
          <a:p>
            <a:r>
              <a:rPr lang="uk-UA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діарея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нудота/блювання/біль в животі;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посилене сечовиділення;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сплутаність свідомості;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запаморочення;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біль;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сповільнене або пришвидшене серцебиття;</a:t>
            </a:r>
          </a:p>
          <a:p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знижений або підвищений артеріальний тиск.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378727" y="255475"/>
            <a:ext cx="11494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ознаки того, що людина зазнала дії зарину:</a:t>
            </a:r>
            <a:endParaRPr lang="uk-UA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14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Навіть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мікроскопічна крапля зарину, яка потрапить на шкіру, може спричинити пітливість та посмикування м'язів в місці, де відбувся контакт.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00000"/>
              </a:lnSpc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Якщо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 зазнала високих доз зарину, це може спричинити:</a:t>
            </a:r>
          </a:p>
          <a:p>
            <a:pPr lvl="2" algn="just">
              <a:lnSpc>
                <a:spcPct val="10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втрату свідомості;</a:t>
            </a:r>
          </a:p>
          <a:p>
            <a:pPr lvl="2" algn="just">
              <a:lnSpc>
                <a:spcPct val="10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конвульсії;</a:t>
            </a:r>
          </a:p>
          <a:p>
            <a:pPr lvl="2" algn="just">
              <a:lnSpc>
                <a:spcPct val="10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параліч;</a:t>
            </a:r>
          </a:p>
          <a:p>
            <a:pPr lvl="2" algn="just">
              <a:lnSpc>
                <a:spcPct val="10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зупинку дихання</a:t>
            </a:r>
          </a:p>
        </p:txBody>
      </p:sp>
    </p:spTree>
    <p:extLst>
      <p:ext uri="{BB962C8B-B14F-4D97-AF65-F5344CB8AC3E}">
        <p14:creationId xmlns:p14="http://schemas.microsoft.com/office/powerpoint/2010/main" val="1537515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Іприт 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гірчичний газ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був одним з видів хімічної зброї, який використовували під час війни з Сирією. </a:t>
            </a:r>
            <a:endParaRPr lang="uk-UA" sz="3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був запах часнику чи цибулі – скоріше за все проти людей використовували іприт. </a:t>
            </a:r>
            <a:endParaRPr lang="uk-UA" sz="35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 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 відчували запах гірчиці або редьки. Проте не можна 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вважати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запах єдиним індикатором діагностики. </a:t>
            </a:r>
          </a:p>
          <a:p>
            <a:pPr marL="0" indent="457200" algn="just">
              <a:buNone/>
            </a:pP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</a:t>
            </a:r>
            <a:r>
              <a:rPr lang="uk-UA" sz="35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uk-UA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пояснює, що на це є дві причини</a:t>
            </a:r>
            <a:r>
              <a:rPr lang="uk-UA" sz="3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buNone/>
            </a:pPr>
            <a:r>
              <a:rPr lang="uk-UA" sz="35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35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Перша полягає у тому, що токсичні концентрації БОР зазвичай є нижчими за нюхові. Друга – БОР використовують у сумішах і у розчинах в гасі".</a:t>
            </a:r>
            <a:endParaRPr lang="uk-UA" sz="3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1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fontScale="77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Основний симптом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великі та болісні пухирі на шкірі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Шкірно-наривні отруйні речовини однаково згубно впливають і на шкіру, і на органи дихання, і навіть на органи травлення. При серйозних отруєннях пухирі на шкірі з'являються через 6-8 годин, так само, як і пошкодження в дихальних шляхах 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аж до крововиливу і набряку легень",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  каже </a:t>
            </a:r>
            <a:r>
              <a:rPr lang="uk-UA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мають відкладену дію, пише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званий латентний період, пояснює хімік. Але за умов високих концентрацій смерть наступає впродовж кільканадцяти хвилин. </a:t>
            </a:r>
            <a:endPara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016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Тобто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гірчичний газ руйнує клітини через хвилини після контакту. Але через декілька годин після ураження почне з'являтись біль та інші симптоми. </a:t>
            </a:r>
            <a:endPara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симптоми:</a:t>
            </a:r>
          </a:p>
          <a:p>
            <a:pPr lvl="2" algn="just">
              <a:lnSpc>
                <a:spcPct val="12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сильне слиновиділення;</a:t>
            </a:r>
          </a:p>
          <a:p>
            <a:pPr lvl="2" algn="just">
              <a:lnSpc>
                <a:spcPct val="12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діарея;</a:t>
            </a:r>
          </a:p>
          <a:p>
            <a:pPr lvl="2" algn="just">
              <a:lnSpc>
                <a:spcPct val="12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блювання;</a:t>
            </a:r>
          </a:p>
          <a:p>
            <a:pPr lvl="2" algn="just">
              <a:lnSpc>
                <a:spcPct val="12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звуження зіниць;</a:t>
            </a:r>
          </a:p>
          <a:p>
            <a:pPr lvl="2" algn="just">
              <a:lnSpc>
                <a:spcPct val="120000"/>
              </a:lnSpc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сльозотеча.</a:t>
            </a:r>
          </a:p>
        </p:txBody>
      </p:sp>
    </p:spTree>
    <p:extLst>
      <p:ext uri="{BB962C8B-B14F-4D97-AF65-F5344CB8AC3E}">
        <p14:creationId xmlns:p14="http://schemas.microsoft.com/office/powerpoint/2010/main" val="179135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77672" y="573206"/>
            <a:ext cx="11423176" cy="52179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(ХЗ)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масового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ураження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заснована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токсичних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властивостях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Вона створена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спричинити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смерть через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асфіксію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задуху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опіки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477672" y="3864044"/>
            <a:ext cx="1125940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плутати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"токсин" та "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хімічну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зброю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Токсин –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біопродукт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виробляти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гриб.</a:t>
            </a:r>
            <a:endParaRPr lang="ru-RU" sz="3200" b="1" i="0" dirty="0" smtClean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зброя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штучна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зроблена</a:t>
            </a:r>
            <a:r>
              <a:rPr lang="ru-RU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людиною</a:t>
            </a:r>
            <a:r>
              <a:rPr lang="ru-RU" sz="3200" b="0" i="1" dirty="0" smtClean="0">
                <a:solidFill>
                  <a:srgbClr val="FF0000"/>
                </a:solidFill>
                <a:effectLst/>
                <a:latin typeface="Open Sans"/>
              </a:rPr>
              <a:t>. </a:t>
            </a:r>
            <a:endParaRPr lang="ru-RU" sz="3200" b="0" i="0" dirty="0">
              <a:solidFill>
                <a:srgbClr val="FF0000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36676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fontScale="92500"/>
          </a:bodyPr>
          <a:lstStyle/>
          <a:p>
            <a:pPr marL="0" indent="457200">
              <a:buNone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</a:t>
            </a:r>
            <a:r>
              <a:rPr lang="uk-UA" sz="4000" dirty="0" smtClean="0"/>
              <a:t>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отруйний газ, який має жовтувато-зелений колір. В Сирії атаку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хлором здійснили у 2018 році.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Тоді бомбу на місто </a:t>
            </a:r>
            <a:r>
              <a:rPr lang="uk-UA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Саракіб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скинув </a:t>
            </a: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гелікоптер.</a:t>
            </a:r>
          </a:p>
          <a:p>
            <a:pPr marL="0" indent="457200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шляхи атаки хлором:</a:t>
            </a:r>
          </a:p>
          <a:p>
            <a:pPr lvl="2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розпилення газу в закритому приміщенні;</a:t>
            </a:r>
          </a:p>
          <a:p>
            <a:pPr lvl="2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розпилення газу на вулиці;</a:t>
            </a:r>
          </a:p>
          <a:p>
            <a:pPr lvl="2"/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зараження води хлором.</a:t>
            </a:r>
          </a:p>
          <a:p>
            <a:pPr marL="0" indent="457200">
              <a:buNone/>
            </a:pPr>
            <a:r>
              <a:rPr lang="uk-UA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 </a:t>
            </a:r>
            <a:r>
              <a:rPr lang="uk-UA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шлях ураження 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вдихання парів хлору. </a:t>
            </a:r>
            <a:endParaRPr lang="uk-U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 </a:t>
            </a:r>
            <a:r>
              <a:rPr lang="uk-UA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антидота</a:t>
            </a:r>
            <a:r>
              <a:rPr lang="uk-UA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або якогось особливого типу лікування. </a:t>
            </a:r>
          </a:p>
        </p:txBody>
      </p:sp>
    </p:spTree>
    <p:extLst>
      <p:ext uri="{BB962C8B-B14F-4D97-AF65-F5344CB8AC3E}">
        <p14:creationId xmlns:p14="http://schemas.microsoft.com/office/powerpoint/2010/main" val="4093241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272955"/>
            <a:ext cx="11494826" cy="6250675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buNone/>
            </a:pPr>
            <a:r>
              <a:rPr lang="uk-UA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Ціанід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 синильна кислота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використовуватись як газ або </a:t>
            </a:r>
            <a:r>
              <a:rPr lang="uk-UA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спрей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Цією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речовиною можуть забруднювати і воду, і їжу, її використовують для атак як всередині приміщення, так і на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вулиці.</a:t>
            </a:r>
          </a:p>
          <a:p>
            <a:pPr marL="0" indent="457200" algn="just">
              <a:lnSpc>
                <a:spcPct val="120000"/>
              </a:lnSpc>
              <a:buNone/>
            </a:pPr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 </a:t>
            </a:r>
            <a:r>
              <a:rPr lang="uk-UA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ранніх симптомів отруєння ціанідом: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запаморочення;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нудота;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блювання;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задухи;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тривоги;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пришвидшене дихання;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відчуття скованості в районі шиї;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з диханням;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спазм м'язів;</a:t>
            </a:r>
          </a:p>
          <a:p>
            <a:pPr lvl="2" algn="just">
              <a:lnSpc>
                <a:spcPct val="120000"/>
              </a:lnSpc>
            </a:pP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 тощо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9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78726" y="1228299"/>
            <a:ext cx="11494826" cy="5295331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вищезгадані симптоми і навіть смерть можуть проявитись як і через декілька хвилин після  контакту з БОР, так і через декілька годин чи навіть днів, зауважує Володимир </a:t>
            </a:r>
            <a:r>
              <a:rPr lang="uk-UA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отруєнні ціанідом симптоми можуть з'явитись через 30-60 хвилин.</a:t>
            </a:r>
          </a:p>
        </p:txBody>
      </p:sp>
    </p:spTree>
    <p:extLst>
      <p:ext uri="{BB962C8B-B14F-4D97-AF65-F5344CB8AC3E}">
        <p14:creationId xmlns:p14="http://schemas.microsoft.com/office/powerpoint/2010/main" val="1130337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78" y="327865"/>
            <a:ext cx="10672550" cy="6223061"/>
          </a:xfrm>
        </p:spPr>
      </p:pic>
    </p:spTree>
    <p:extLst>
      <p:ext uri="{BB962C8B-B14F-4D97-AF65-F5344CB8AC3E}">
        <p14:creationId xmlns:p14="http://schemas.microsoft.com/office/powerpoint/2010/main" val="26099667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0" y="289859"/>
            <a:ext cx="11006885" cy="634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16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332550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нехтуйте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попередженнями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1688911"/>
            <a:ext cx="11546006" cy="5025788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buNone/>
            </a:pP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 хімічної тривоги в теорії має дещо відрізнятися від сигналу "Повітряна тривога", до якого ми, на жаль, вже звикли. </a:t>
            </a:r>
            <a:r>
              <a:rPr lang="uk-UA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хімічну загрозу повідомляють чергуванням довгого і короткого звуку сирени. </a:t>
            </a:r>
            <a:endParaRPr lang="uk-UA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Вона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оголошена після сигналу про повітряну тривогу і початку 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бомбардування.</a:t>
            </a:r>
          </a:p>
          <a:p>
            <a:pPr marL="0" indent="457200" algn="just">
              <a:buNone/>
            </a:pPr>
            <a:r>
              <a:rPr lang="uk-UA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Гарною </a:t>
            </a:r>
            <a:r>
              <a:rPr lang="uk-UA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альтернативою </a:t>
            </a:r>
            <a:r>
              <a:rPr lang="uk-UA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бомбосховищ може </a:t>
            </a:r>
            <a:r>
              <a:rPr lang="uk-UA" sz="4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бути метро: там закладалися такі системи за радянських часів. Та й величезний об'єм повітря теж грає </a:t>
            </a:r>
            <a:r>
              <a:rPr lang="uk-UA" sz="4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 метрополітену обладнані тепловими завісами, які відсікають протяги з поверхні, відповідно унеможливлюють проникнення отруйних речовин на перони. </a:t>
            </a:r>
            <a:endParaRPr lang="uk-UA" sz="4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ваша власна квартира може стати більш-менш надійним </a:t>
            </a:r>
            <a:r>
              <a:rPr lang="uk-UA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прихистком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 хімічної зброї масового ураження.</a:t>
            </a:r>
          </a:p>
        </p:txBody>
      </p:sp>
    </p:spTree>
    <p:extLst>
      <p:ext uri="{BB962C8B-B14F-4D97-AF65-F5344CB8AC3E}">
        <p14:creationId xmlns:p14="http://schemas.microsoft.com/office/powerpoint/2010/main" val="1853379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892108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зловживайте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провітрюванням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оселі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 і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одразу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авіанальотів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обстрілів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947916"/>
            <a:ext cx="11546006" cy="376678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Пластикові вікна вельми ефективні для ізоляції від отруєного середовища. Заздалегідь подбайте про те, щоб мінімізувати протяги у тому місці, де ви перебуваєте під час повітряних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тривог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59756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79" y="736978"/>
            <a:ext cx="11546006" cy="474942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Тримайте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сховища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питної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ліків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елементарних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змінного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ретельно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упакованими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плівку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898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79" y="736978"/>
            <a:ext cx="11546006" cy="4749421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тривога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заскочила на вас на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відкритій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спробуйте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знайти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прихисток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найближчому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піднятими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вікнами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24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892107"/>
            <a:ext cx="11546006" cy="189203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Відчуваючи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бодай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натяк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незвичний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запах, не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гайте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на те,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принюхуйтеся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встигнете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пізніше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пригадуючи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враження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3398293"/>
            <a:ext cx="11546006" cy="331640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Тяжкість отруєння залежить не лише від концентрації отрути, а й від часу впливу трунку на організм. Чим більше вдихів отруйного повітря ви зробите, тим більше шансів отримати тяжкі отруєння.</a:t>
            </a:r>
          </a:p>
        </p:txBody>
      </p:sp>
    </p:spTree>
    <p:extLst>
      <p:ext uri="{BB962C8B-B14F-4D97-AF65-F5344CB8AC3E}">
        <p14:creationId xmlns:p14="http://schemas.microsoft.com/office/powerpoint/2010/main" val="142747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4842" y="341194"/>
            <a:ext cx="11505062" cy="616878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ХЗ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бути у вигляді газу, порошку чи у рідкій формі. </a:t>
            </a:r>
          </a:p>
          <a:p>
            <a:pPr marL="45720" indent="0" algn="just">
              <a:lnSpc>
                <a:spcPct val="100000"/>
              </a:lnSpc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Контакт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отрутою може статися через дихання або ж через шкіру та/чи слизові оболонки. Інший варіант – через зараження ґрунту. Тоді конкретна місцевість стане непридатною для проживання або цю територію небезпечно перетинати</a:t>
            </a: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uk-UA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0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967" y="291605"/>
            <a:ext cx="11546006" cy="189203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Негайно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одягніть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окуляри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носите. </a:t>
            </a:r>
            <a:endParaRPr lang="uk-UA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1965278"/>
            <a:ext cx="11546006" cy="4749421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Пересувайтеся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біжіть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прискорюйте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дихати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глибше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відчули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стиснення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грудях, брак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завершення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атаки, не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повертайтеся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зараженої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зони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намагайтеся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торкатися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голіруч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поверхонь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Зверніться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першого-ліпшого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правоохоронця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ДСНС по </a:t>
            </a:r>
            <a:r>
              <a:rPr lang="ru-RU" sz="3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</a:t>
            </a:r>
            <a:r>
              <a:rPr lang="ru-RU" sz="3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buNone/>
            </a:pPr>
            <a:endParaRPr lang="uk-U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3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1967" y="2284178"/>
            <a:ext cx="11546006" cy="189203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покладайтеся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аматорські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маски,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респіратори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просочені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реагентами, не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захищають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БОР.</a:t>
            </a:r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095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785" y="1983928"/>
            <a:ext cx="11546006" cy="1892035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Не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виходьте на вулицю одразу після завершення обстрілу, якщо відбулася атака хімічною зброєю, навіть якщо ви вживали певні заходи перестороги, адже ви не маєте навичок пересування по зараженій місцевості.</a:t>
            </a:r>
          </a:p>
        </p:txBody>
      </p:sp>
    </p:spTree>
    <p:extLst>
      <p:ext uri="{BB962C8B-B14F-4D97-AF65-F5344CB8AC3E}">
        <p14:creationId xmlns:p14="http://schemas.microsoft.com/office/powerpoint/2010/main" val="38552858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892107"/>
            <a:ext cx="11546006" cy="1892035"/>
          </a:xfrm>
        </p:spPr>
        <p:txBody>
          <a:bodyPr>
            <a:no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Стійкість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більшості бойових отрут сягає кільканадцяти годин, і ви ризикуєте отримати ураження.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3398293"/>
            <a:ext cx="11546006" cy="331640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Дочекайтеся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рятувальників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ДСНС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сповіщення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те,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минула, та про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шляхи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евакуації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92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250" y="291606"/>
            <a:ext cx="11546006" cy="1387069"/>
          </a:xfrm>
        </p:spPr>
        <p:txBody>
          <a:bodyPr>
            <a:noAutofit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рекомендаціями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CDC,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помічні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1910687"/>
            <a:ext cx="11546006" cy="4804012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сталася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вибратись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свіже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атака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трапилась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сховатись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приміщенні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Велика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газів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важча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тому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вищих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поверхах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безпечніше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Але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розрізнити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випустили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скоріш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все не можете.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радить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стрибати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найближче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укриття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вулиці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36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6969797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968991"/>
            <a:ext cx="11546006" cy="5745708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зазнали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газу –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якомога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швидше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позбудтесь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продовжує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виділяти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пари і становить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небезпеку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одязі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знімати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голову –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уникайте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методу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знімання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розріжте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ножицями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Найкраще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забруднений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герметичні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пластикові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скоріш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все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опції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вас не буде. </a:t>
            </a:r>
          </a:p>
        </p:txBody>
      </p:sp>
    </p:spTree>
    <p:extLst>
      <p:ext uri="{BB962C8B-B14F-4D97-AF65-F5344CB8AC3E}">
        <p14:creationId xmlns:p14="http://schemas.microsoft.com/office/powerpoint/2010/main" val="618098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586854"/>
            <a:ext cx="11546006" cy="6127845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Після того, як ви позбулися одягу, промийте великою кількістю води всі ділянки шкіри, які мали контакт з газом. Найкраще – водою з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милом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Якщо мила немає в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наявності,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використовуйте велику кількість води. </a:t>
            </a:r>
            <a:endParaRPr lang="uk-UA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 через хімічну атаку ви маєте проблеми з зором, промийте їх водою протягом 10-15 хвилин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buNone/>
            </a:pP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 Сирійські лікарі також радять </a:t>
            </a:r>
            <a:r>
              <a:rPr lang="uk-UA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зашторити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вікна вдома мокрою ковдрою.</a:t>
            </a:r>
          </a:p>
        </p:txBody>
      </p:sp>
    </p:spTree>
    <p:extLst>
      <p:ext uri="{BB962C8B-B14F-4D97-AF65-F5344CB8AC3E}">
        <p14:creationId xmlns:p14="http://schemas.microsoft.com/office/powerpoint/2010/main" val="341593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300252"/>
            <a:ext cx="11546006" cy="641444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вами не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показує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штучне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методом рот в рот – категорично 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неприпустиме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наголошує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штучна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вентиляція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прийомами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домедичної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недоцільна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отруєннях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набряку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457200" algn="just">
              <a:buNone/>
            </a:pPr>
            <a:endParaRPr lang="uk-UA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572996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777922"/>
            <a:ext cx="11546006" cy="593677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Єдиний 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 для цивільного в цьому випадку – звертатися до співробітників ДСНС, до військових. </a:t>
            </a:r>
            <a:endParaRPr lang="uk-UA" sz="5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 є аптечки і спеціальні протоколи дії на такі випадки. Вони же мають  змогу провести дегазацію </a:t>
            </a:r>
            <a:r>
              <a:rPr lang="uk-UA" sz="5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uk-UA" sz="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5000" dirty="0"/>
              <a:t> 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63782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777922"/>
            <a:ext cx="11546006" cy="5936778"/>
          </a:xfrm>
        </p:spPr>
        <p:txBody>
          <a:bodyPr>
            <a:normAutofit lnSpcReduction="10000"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жаль, треба розуміти, що навіть вчасно проведені реанімаційні заходи і детоксикація все одно не гарантують виживання. </a:t>
            </a:r>
            <a:endParaRPr lang="uk-UA" sz="5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Адже </a:t>
            </a:r>
            <a:r>
              <a:rPr lang="uk-UA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отруєння мають і віддалені наслідки: уражуються нирки, печінка тощо.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297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72956" y="491319"/>
            <a:ext cx="11505062" cy="616878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00000"/>
              </a:lnSpc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Доставляти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шляхами:</a:t>
            </a:r>
          </a:p>
          <a:p>
            <a:pPr lvl="2" algn="just">
              <a:lnSpc>
                <a:spcPct val="100000"/>
              </a:lnSpc>
            </a:pP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літаками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2" algn="just">
              <a:lnSpc>
                <a:spcPct val="100000"/>
              </a:lnSpc>
            </a:pP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дронами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2" algn="just">
              <a:lnSpc>
                <a:spcPct val="100000"/>
              </a:lnSpc>
            </a:pP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артилерією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2" algn="just">
              <a:lnSpc>
                <a:spcPct val="100000"/>
              </a:lnSpc>
            </a:pP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ракетами;</a:t>
            </a:r>
          </a:p>
          <a:p>
            <a:pPr lvl="2" algn="just">
              <a:lnSpc>
                <a:spcPct val="100000"/>
              </a:lnSpc>
            </a:pP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людськими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ресурсами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24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20080" y="900752"/>
            <a:ext cx="11546006" cy="6318915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buNone/>
            </a:pPr>
            <a:r>
              <a:rPr lang="uk-U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Підготовлено за інформацією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Наталія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Бушковська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підставі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сирійських лікарів 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 медицини 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Мустафа </a:t>
            </a:r>
            <a:r>
              <a:rPr lang="uk-UA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Кайал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 </a:t>
            </a:r>
            <a:r>
              <a:rPr lang="uk-UA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Абдула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Алхаїм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хімік-токсиколог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</a:t>
            </a:r>
            <a:r>
              <a:rPr lang="uk-UA" sz="40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uk-UA" sz="4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фармацевтичних наук </a:t>
            </a:r>
            <a:r>
              <a:rPr lang="uk-UA" sz="4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Сергій Демченко</a:t>
            </a:r>
            <a:endParaRPr lang="uk-U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00000"/>
              </a:lnSpc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8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13900" y="409433"/>
            <a:ext cx="11600596" cy="6223379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Хімічну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зброю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отруйними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(БОР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572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</a:t>
            </a:r>
            <a:r>
              <a:rPr lang="uk-UA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раження</a:t>
            </a:r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хімічним </a:t>
            </a:r>
            <a:r>
              <a:rPr lang="uk-UA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боєприпасом</a:t>
            </a: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має такі самі зони, як і ядерна зброя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45720" indent="0" algn="just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"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Іншими словами, в епіцентрі підриву </a:t>
            </a:r>
            <a:r>
              <a:rPr lang="uk-UA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боєприпасу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концентрації БОР настільки значні, що викликають майже миттєву смерть. Чимдалі від епіцентру концентрація зменшується. І там вже можливі явища "</a:t>
            </a:r>
            <a:r>
              <a:rPr lang="uk-UA" sz="3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відтермінованої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смерті. За відсутності вітру межі цих зон мають вигляд концентричних кіл. Вітер або протяг витягують їх у своєму напрямку", </a:t>
            </a:r>
            <a:r>
              <a:rPr lang="uk-UA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говорить </a:t>
            </a:r>
            <a:r>
              <a:rPr lang="uk-U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хімік</a:t>
            </a:r>
            <a:r>
              <a:rPr lang="uk-UA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-токсиколог</a:t>
            </a:r>
            <a:r>
              <a:rPr lang="uk-UA" sz="3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</a:t>
            </a:r>
            <a:r>
              <a:rPr lang="uk-UA" sz="32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Саркісян</a:t>
            </a:r>
            <a:r>
              <a:rPr lang="uk-UA" b="1" i="1" dirty="0" smtClean="0"/>
              <a:t>.</a:t>
            </a:r>
            <a:endParaRPr lang="uk-UA" dirty="0"/>
          </a:p>
          <a:p>
            <a:pPr marL="4572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1134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150" y="1625677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Шкірно-наривні або </a:t>
            </a:r>
            <a:r>
              <a:rPr lang="uk-UA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блістерні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агенти 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4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811439"/>
            <a:ext cx="11546006" cy="404656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Спричиняють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сильний біль та подразнення в районі шкіри, очей та слизових оболонок. В результаті на тлі з'являються болючі, наповнені рідиною пухирі. Прикладом такої речовини може бути іприт або "гірчичний газ", про який детальніше розповімо далі.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415616" y="177420"/>
            <a:ext cx="115460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 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основних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видів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бойових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отруйних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57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933051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Нервові або нервово-паралітичні агенти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852382"/>
            <a:ext cx="11546006" cy="386231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Іноді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нервовими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газами. Вони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нервову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порушуючи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яким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нервові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передають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сигнали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органам.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7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701039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Отруйні </a:t>
            </a: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речовини задушливої дії </a:t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412241"/>
            <a:ext cx="11546006" cy="430245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uk-UA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Легені </a:t>
            </a:r>
            <a:r>
              <a:rPr lang="uk-UA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наповнюються рідиною, що може спричинити задуху. Найбільш розповсюджені приклади отруйні речовин задушливої дії – це хлор та фосген. </a:t>
            </a:r>
          </a:p>
        </p:txBody>
      </p:sp>
    </p:spTree>
    <p:extLst>
      <p:ext uri="{BB962C8B-B14F-4D97-AF65-F5344CB8AC3E}">
        <p14:creationId xmlns:p14="http://schemas.microsoft.com/office/powerpoint/2010/main" val="314594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432" y="701039"/>
            <a:ext cx="11546006" cy="13563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Кров'яні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отруйні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агенти</a:t>
            </a:r>
            <a: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uk-UA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6432" y="2412241"/>
            <a:ext cx="11546006" cy="4302457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всмоктуючись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кров. Прикладом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бути газ </a:t>
            </a:r>
            <a:r>
              <a:rPr lang="ru-RU" sz="4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ціанід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917032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86</TotalTime>
  <Words>1089</Words>
  <Application>Microsoft Office PowerPoint</Application>
  <PresentationFormat>Широкий екран</PresentationFormat>
  <Paragraphs>142</Paragraphs>
  <Slides>40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40</vt:i4>
      </vt:variant>
    </vt:vector>
  </HeadingPairs>
  <TitlesOfParts>
    <vt:vector size="44" baseType="lpstr">
      <vt:lpstr>Corbel</vt:lpstr>
      <vt:lpstr>Open Sans</vt:lpstr>
      <vt:lpstr>Times New Roman</vt:lpstr>
      <vt:lpstr>Основа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1. Шкірно-наривні або блістерні агенти  </vt:lpstr>
      <vt:lpstr>2. Нервові або нервово-паралітичні агенти </vt:lpstr>
      <vt:lpstr>  3. Отруйні речовини задушливої дії   </vt:lpstr>
      <vt:lpstr>   4. Кров'яні або загально отруйні агенти   </vt:lpstr>
      <vt:lpstr>5. Отруйні речовини психохімічної дії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1. Не нехтуйте попередженнями про повітряні тривоги.</vt:lpstr>
      <vt:lpstr>2. Не зловживайте провітрюванням оселі, зокрема під час і одразу після авіанальотів чи обстрілів. </vt:lpstr>
      <vt:lpstr>3. Тримайте у місці свого постійного сховища запаси питної води, їжі і ліків на дві доби, елементарних засобів гігієни та змінного одягу ретельно упакованими у плівку.</vt:lpstr>
      <vt:lpstr>4. Якщо хімічна тривога заскочила на вас на відкритій місцевості, спробуйте негайно знайти прихисток у найближчому приміщенні або в автомобілі з піднятими вікнами.</vt:lpstr>
      <vt:lpstr>5. Відчуваючи бодай натяк на незвичний запах, не гайте часу на те, щоб його проаналізувати і не принюхуйтеся – ви встигнете це зробити пізніше, пригадуючи свої враження. </vt:lpstr>
      <vt:lpstr>6. Негайно одягніть окуляри, якщо ви їх носите. </vt:lpstr>
      <vt:lpstr>7. Не покладайтеся на аматорські рекомендації: ані маски, ані респіратори, навіть просочені будь-якими реагентами, не захищають від БОР.  </vt:lpstr>
      <vt:lpstr>8. Не виходьте на вулицю одразу після завершення обстрілу, якщо відбулася атака хімічною зброєю, навіть якщо ви вживали певні заходи перестороги, адже ви не маєте навичок пересування по зараженій місцевості.</vt:lpstr>
      <vt:lpstr>9. Стійкість більшості бойових отрут сягає кільканадцяти годин, і ви ризикуєте отримати ураження.</vt:lpstr>
      <vt:lpstr>Також, за рекомендаціями CDC, можуть бути помічні поради: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Хімічна атака: як реагувати, щоб вижити </dc:title>
  <dc:creator>Vadym</dc:creator>
  <cp:lastModifiedBy>Vadym</cp:lastModifiedBy>
  <cp:revision>11</cp:revision>
  <dcterms:created xsi:type="dcterms:W3CDTF">2022-03-28T06:47:41Z</dcterms:created>
  <dcterms:modified xsi:type="dcterms:W3CDTF">2022-03-28T11:41:08Z</dcterms:modified>
</cp:coreProperties>
</file>