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1" r:id="rId11"/>
    <p:sldId id="272" r:id="rId12"/>
    <p:sldId id="273" r:id="rId13"/>
    <p:sldId id="274" r:id="rId14"/>
    <p:sldId id="264" r:id="rId15"/>
    <p:sldId id="265" r:id="rId16"/>
    <p:sldId id="266" r:id="rId17"/>
    <p:sldId id="270" r:id="rId18"/>
    <p:sldId id="267" r:id="rId19"/>
    <p:sldId id="268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h10CA4k0/fSoNHMiqI6pOM0f3Z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1889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1536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6b009fb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16b009fb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877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83480fc4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183480fc4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272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9145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163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0927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074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626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5619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351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9259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1759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16b009fb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16b009fb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03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ий слайд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Google Shape;24;p43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411"/>
              </a:schemeClr>
            </a:solidFill>
            <a:ln>
              <a:noFill/>
            </a:ln>
          </p:spPr>
        </p:sp>
        <p:cxnSp>
          <p:nvCxnSpPr>
            <p:cNvPr id="25" name="Google Shape;25;p4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4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27;p4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</p:sp>
        <p:sp>
          <p:nvSpPr>
            <p:cNvPr id="28" name="Google Shape;28;p4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4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31479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79F">
                <a:alpha val="49411"/>
              </a:srgbClr>
            </a:solidFill>
            <a:ln>
              <a:noFill/>
            </a:ln>
          </p:spPr>
        </p:sp>
        <p:sp>
          <p:nvSpPr>
            <p:cNvPr id="31" name="Google Shape;31;p4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1"/>
              </a:schemeClr>
            </a:solidFill>
            <a:ln>
              <a:noFill/>
            </a:ln>
          </p:spPr>
        </p:sp>
        <p:sp>
          <p:nvSpPr>
            <p:cNvPr id="32" name="Google Shape;32;p4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EB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4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1479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43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підпис">
  <p:cSld name="Назва та підпис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2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2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5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з підписом">
  <p:cSld name="Цитата з підписом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3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3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53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5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sp>
        <p:nvSpPr>
          <p:cNvPr id="103" name="Google Shape;103;p5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0" i="0" u="none" strike="noStrike" cap="none">
                <a:solidFill>
                  <a:srgbClr val="93A3DE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0" i="0" u="none" strike="noStrike" cap="none">
                <a:solidFill>
                  <a:srgbClr val="93A3DE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ка назви">
  <p:cSld name="Картка назви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4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5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ка назви цитати">
  <p:cSld name="Картка назви цитати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5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5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5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sp>
        <p:nvSpPr>
          <p:cNvPr id="118" name="Google Shape;118;p5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0" i="0" u="none" strike="noStrike" cap="none">
                <a:solidFill>
                  <a:srgbClr val="93A3DE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ru-RU" sz="8000" b="0" i="0" u="none" strike="noStrike" cap="none">
                <a:solidFill>
                  <a:srgbClr val="93A3DE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Істина/хибність">
  <p:cSld name="Істина/хибність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6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5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5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7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5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8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8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5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об'єкт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озділу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'єкти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рівняння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ий слайд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з підписом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0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50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ображення з підписом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1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1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51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5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  <p:sp>
        <p:nvSpPr>
          <p:cNvPr id="89" name="Google Shape;89;p5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4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4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4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41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4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294"/>
              </a:schemeClr>
            </a:solidFill>
            <a:ln>
              <a:noFill/>
            </a:ln>
          </p:spPr>
        </p:sp>
        <p:sp>
          <p:nvSpPr>
            <p:cNvPr id="10" name="Google Shape;10;p4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4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31479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4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479F">
                <a:alpha val="49411"/>
              </a:srgbClr>
            </a:solidFill>
            <a:ln>
              <a:noFill/>
            </a:ln>
          </p:spPr>
        </p:sp>
        <p:sp>
          <p:nvSpPr>
            <p:cNvPr id="13" name="Google Shape;13;p4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411"/>
              </a:schemeClr>
            </a:solidFill>
            <a:ln>
              <a:noFill/>
            </a:ln>
          </p:spPr>
        </p:sp>
        <p:sp>
          <p:nvSpPr>
            <p:cNvPr id="14" name="Google Shape;14;p4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2EB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4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31479F">
                <a:alpha val="6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4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41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4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4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-341194" y="618978"/>
            <a:ext cx="12192000" cy="555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Times New Roman"/>
              <a:buNone/>
            </a:pPr>
            <a:r>
              <a:rPr lang="ru-RU" sz="7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ПЕРША ДОМЕДИЧНА ДОПОМОГА ПРИ</a:t>
            </a:r>
            <a:br>
              <a:rPr lang="ru-RU" sz="7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7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КРОВОТЕЧАХ</a:t>
            </a:r>
            <a:r>
              <a:rPr lang="ru-RU" sz="486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86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86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457" y="409432"/>
            <a:ext cx="10440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Одеський національний університет імені І.І. Мечникова</a:t>
            </a:r>
          </a:p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людини та цивільної безпеки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0508" y="6169376"/>
            <a:ext cx="6182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Спікер: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кафедри Вадим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Пєнов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43"/>
            <a:ext cx="12191999" cy="66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643" cy="2150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34" y="1785194"/>
            <a:ext cx="8698245" cy="507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" y="436728"/>
            <a:ext cx="12112579" cy="599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022"/>
            <a:ext cx="12192000" cy="481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116b009fba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740435" cy="6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116b009fba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1750" y="714250"/>
            <a:ext cx="4994376" cy="475562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16b009fbaf_0_0"/>
          <p:cNvSpPr txBox="1"/>
          <p:nvPr/>
        </p:nvSpPr>
        <p:spPr>
          <a:xfrm>
            <a:off x="8047825" y="677100"/>
            <a:ext cx="383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Джгут Есмарха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g116b009fbaf_0_0"/>
          <p:cNvSpPr txBox="1"/>
          <p:nvPr/>
        </p:nvSpPr>
        <p:spPr>
          <a:xfrm>
            <a:off x="1441400" y="0"/>
            <a:ext cx="383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Джгут турнікет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116b009fbd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6325" y="152400"/>
            <a:ext cx="59585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16b009fbd2_0_0"/>
          <p:cNvSpPr txBox="1"/>
          <p:nvPr/>
        </p:nvSpPr>
        <p:spPr>
          <a:xfrm>
            <a:off x="95800" y="1819875"/>
            <a:ext cx="3467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latin typeface="Times New Roman"/>
                <a:ea typeface="Times New Roman"/>
                <a:cs typeface="Times New Roman"/>
                <a:sym typeface="Times New Roman"/>
              </a:rPr>
              <a:t>Джгут за допомогою закрутка</a:t>
            </a:r>
            <a:endParaRPr sz="4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1183480fc40_0_1"/>
          <p:cNvPicPr preferRelativeResize="0"/>
          <p:nvPr/>
        </p:nvPicPr>
        <p:blipFill rotWithShape="1">
          <a:blip r:embed="rId3">
            <a:alphaModFix/>
          </a:blip>
          <a:srcRect t="19846"/>
          <a:stretch/>
        </p:blipFill>
        <p:spPr>
          <a:xfrm>
            <a:off x="6180875" y="0"/>
            <a:ext cx="60111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1183480fc40_0_1"/>
          <p:cNvSpPr txBox="1"/>
          <p:nvPr/>
        </p:nvSpPr>
        <p:spPr>
          <a:xfrm>
            <a:off x="383125" y="977000"/>
            <a:ext cx="54405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50">
                <a:solidFill>
                  <a:srgbClr val="05050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Із автомобільної камери джгути не гірші за стандартні Есмарха. Ширина полоски 2-3 см. Якщо з велосипедної, то просто навпіл ріжте в довжину.</a:t>
            </a:r>
            <a:endParaRPr sz="3050">
              <a:solidFill>
                <a:srgbClr val="05050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50">
                <a:solidFill>
                  <a:srgbClr val="05050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Перевіряйте камеру на еластичність, якщо стара, джгут просто рветься.</a:t>
            </a:r>
            <a:endParaRPr sz="3050">
              <a:solidFill>
                <a:srgbClr val="050505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1" y="0"/>
            <a:ext cx="7220770" cy="672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>
            <a:spLocks noGrp="1"/>
          </p:cNvSpPr>
          <p:nvPr>
            <p:ph type="body" idx="1"/>
          </p:nvPr>
        </p:nvSpPr>
        <p:spPr>
          <a:xfrm>
            <a:off x="141668" y="206062"/>
            <a:ext cx="10856890" cy="645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Тримати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джгут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3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кінцівці</a:t>
            </a:r>
            <a:r>
              <a:rPr lang="ru-RU" sz="3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слід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довше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год, а в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холодну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пору року – не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довше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год.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накладання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джгута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вказується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записці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яку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прикріплюють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потерпілого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Після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закінчення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год.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необхідно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послабити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джгут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кілька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хвилин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до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появи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рожевого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кольору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кінцівки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Роблять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повільно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з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тим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щоб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випадку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відновлення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кровотечі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потік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виштовхнув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кров’яний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згусток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утворився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рані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Потім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його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знову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накладають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вище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нижче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колишнього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місця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розташування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ru-RU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Увага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венозній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кровотечі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джгут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не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накладається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так як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він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посилити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кровотечу</a:t>
            </a:r>
            <a:r>
              <a:rPr lang="ru-RU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>
            <a:spLocks noGrp="1"/>
          </p:cNvSpPr>
          <p:nvPr>
            <p:ph type="body" idx="1"/>
          </p:nvPr>
        </p:nvSpPr>
        <p:spPr>
          <a:xfrm>
            <a:off x="0" y="1236372"/>
            <a:ext cx="8825784" cy="355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ru-RU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Венозна</a:t>
            </a: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або капілярна кровотеча може бути зупинена </a:t>
            </a:r>
            <a:r>
              <a:rPr lang="ru-RU" sz="36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накладанням тиснучої пов’язки</a:t>
            </a: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на рану накладають декілька шарів стерильної марлі або бинта, потім шар вати, і все це щільно перебинтовують.</a:t>
            </a:r>
            <a:endParaRPr/>
          </a:p>
        </p:txBody>
      </p:sp>
      <p:pic>
        <p:nvPicPr>
          <p:cNvPr id="244" name="Google Shape;24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9874" y="1017431"/>
            <a:ext cx="3366216" cy="48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2028868" cy="2640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ru-RU" sz="4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Кровотеча</a:t>
            </a:r>
            <a:r>
              <a:rPr lang="ru-RU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витікання крові з кровоносних судин при порушенні цілісності їх стінки.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9" name="Google Shape;149;p6"/>
          <p:cNvGrpSpPr/>
          <p:nvPr/>
        </p:nvGrpSpPr>
        <p:grpSpPr>
          <a:xfrm>
            <a:off x="206186" y="1751534"/>
            <a:ext cx="11822559" cy="4855325"/>
            <a:chOff x="123" y="115917"/>
            <a:chExt cx="11822559" cy="4855325"/>
          </a:xfrm>
        </p:grpSpPr>
        <p:sp>
          <p:nvSpPr>
            <p:cNvPr id="150" name="Google Shape;150;p6"/>
            <p:cNvSpPr/>
            <p:nvPr/>
          </p:nvSpPr>
          <p:spPr>
            <a:xfrm>
              <a:off x="5911403" y="2006128"/>
              <a:ext cx="4238956" cy="7023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1" name="Google Shape;151;p6"/>
            <p:cNvSpPr/>
            <p:nvPr/>
          </p:nvSpPr>
          <p:spPr>
            <a:xfrm>
              <a:off x="5911403" y="2006128"/>
              <a:ext cx="191932" cy="7023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2" name="Google Shape;152;p6"/>
            <p:cNvSpPr/>
            <p:nvPr/>
          </p:nvSpPr>
          <p:spPr>
            <a:xfrm>
              <a:off x="1864379" y="2006128"/>
              <a:ext cx="4047023" cy="6637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56508"/>
                  </a:lnTo>
                  <a:lnTo>
                    <a:pt x="0" y="56508"/>
                  </a:lnTo>
                  <a:lnTo>
                    <a:pt x="0" y="12000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3" name="Google Shape;153;p6"/>
            <p:cNvSpPr/>
            <p:nvPr/>
          </p:nvSpPr>
          <p:spPr>
            <a:xfrm>
              <a:off x="3532121" y="115917"/>
              <a:ext cx="4758563" cy="1890210"/>
            </a:xfrm>
            <a:prstGeom prst="rect">
              <a:avLst/>
            </a:prstGeom>
            <a:solidFill>
              <a:srgbClr val="93A3D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3532121" y="115917"/>
              <a:ext cx="4758563" cy="189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4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Кров в організмі людини виконує три основні функції:</a:t>
              </a:r>
              <a:endPara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23" y="2669874"/>
              <a:ext cx="3728512" cy="2301368"/>
            </a:xfrm>
            <a:prstGeom prst="rect">
              <a:avLst/>
            </a:prstGeom>
            <a:solidFill>
              <a:schemeClr val="accent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 txBox="1"/>
            <p:nvPr/>
          </p:nvSpPr>
          <p:spPr>
            <a:xfrm>
              <a:off x="123" y="2669874"/>
              <a:ext cx="3728512" cy="23013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1. Подача кисню і основних поживних речовин до тканин організму і виведення продуктів життєдіяльності.</a:t>
              </a:r>
              <a:endParaRPr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4431011" y="2708504"/>
              <a:ext cx="3344647" cy="2218253"/>
            </a:xfrm>
            <a:prstGeom prst="rect">
              <a:avLst/>
            </a:prstGeom>
            <a:solidFill>
              <a:schemeClr val="accent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4431011" y="2708504"/>
              <a:ext cx="3344647" cy="2218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Захист організму від захворювань шляхом вироблення антитіл і захист від інфекцій.</a:t>
              </a:r>
              <a:endParaRPr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478035" y="2708504"/>
              <a:ext cx="3344647" cy="2218253"/>
            </a:xfrm>
            <a:prstGeom prst="rect">
              <a:avLst/>
            </a:prstGeom>
            <a:solidFill>
              <a:schemeClr val="accent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8478035" y="2708504"/>
              <a:ext cx="3344647" cy="2218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3. Підтримка постійної температури тіла.</a:t>
              </a:r>
              <a:endParaRPr sz="2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12028868" cy="153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ru-RU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Кровотечі бувають зовнішніми і внутрішніми.</a:t>
            </a:r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98415" y="1942384"/>
            <a:ext cx="11968843" cy="3756640"/>
            <a:chOff x="-17495" y="409798"/>
            <a:chExt cx="11968843" cy="3756640"/>
          </a:xfrm>
        </p:grpSpPr>
        <p:sp>
          <p:nvSpPr>
            <p:cNvPr id="167" name="Google Shape;167;p7"/>
            <p:cNvSpPr/>
            <p:nvPr/>
          </p:nvSpPr>
          <p:spPr>
            <a:xfrm>
              <a:off x="2158306" y="1879669"/>
              <a:ext cx="3428439" cy="2286769"/>
            </a:xfrm>
            <a:prstGeom prst="rect">
              <a:avLst/>
            </a:prstGeom>
            <a:solidFill>
              <a:srgbClr val="E1F7CF">
                <a:alpha val="89411"/>
              </a:srgbClr>
            </a:solidFill>
            <a:ln w="19050" cap="rnd" cmpd="sng">
              <a:solidFill>
                <a:srgbClr val="E1F7CF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"/>
            <p:cNvSpPr txBox="1"/>
            <p:nvPr/>
          </p:nvSpPr>
          <p:spPr>
            <a:xfrm>
              <a:off x="2706856" y="1879669"/>
              <a:ext cx="2879889" cy="228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3350" rIns="213350" bIns="213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ru-RU" sz="3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витікання крові з рани або природних отворів тіла (носа, рота). </a:t>
              </a:r>
              <a:endParaRPr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-17495" y="409798"/>
              <a:ext cx="2761516" cy="2625476"/>
            </a:xfrm>
            <a:prstGeom prst="ellipse">
              <a:avLst/>
            </a:prstGeom>
            <a:solidFill>
              <a:schemeClr val="accent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386920" y="794290"/>
              <a:ext cx="1952686" cy="1856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зовнішні</a:t>
              </a:r>
              <a:endPara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43116" y="1818681"/>
              <a:ext cx="4108232" cy="2286769"/>
            </a:xfrm>
            <a:prstGeom prst="rect">
              <a:avLst/>
            </a:prstGeom>
            <a:solidFill>
              <a:srgbClr val="CFECE2">
                <a:alpha val="89411"/>
              </a:srgbClr>
            </a:solidFill>
            <a:ln w="19050" cap="rnd" cmpd="sng">
              <a:solidFill>
                <a:srgbClr val="CFECE2">
                  <a:alpha val="89411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8500433" y="1818681"/>
              <a:ext cx="3450915" cy="228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13350" rIns="213350" bIns="213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ru-RU" sz="3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скупчення крові в порожнинах тіла (плевральної, черевної, серцевої).</a:t>
              </a:r>
              <a:endParaRPr sz="3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5760512" y="509428"/>
              <a:ext cx="2761516" cy="2625476"/>
            </a:xfrm>
            <a:prstGeom prst="ellipse">
              <a:avLst/>
            </a:prstGeom>
            <a:solidFill>
              <a:srgbClr val="5DCCA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6164927" y="893920"/>
              <a:ext cx="1952686" cy="1856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1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внутрішні</a:t>
              </a:r>
              <a:endParaRPr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8"/>
          <p:cNvGrpSpPr/>
          <p:nvPr/>
        </p:nvGrpSpPr>
        <p:grpSpPr>
          <a:xfrm>
            <a:off x="851799" y="223600"/>
            <a:ext cx="9539790" cy="6072333"/>
            <a:chOff x="851811" y="4663"/>
            <a:chExt cx="9539790" cy="4649566"/>
          </a:xfrm>
        </p:grpSpPr>
        <p:sp>
          <p:nvSpPr>
            <p:cNvPr id="180" name="Google Shape;180;p8"/>
            <p:cNvSpPr/>
            <p:nvPr/>
          </p:nvSpPr>
          <p:spPr>
            <a:xfrm>
              <a:off x="5473718" y="3152390"/>
              <a:ext cx="926840" cy="89320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8327" y="0"/>
                  </a:lnTo>
                  <a:lnTo>
                    <a:pt x="68327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1" name="Google Shape;181;p8"/>
            <p:cNvSpPr/>
            <p:nvPr/>
          </p:nvSpPr>
          <p:spPr>
            <a:xfrm>
              <a:off x="5473718" y="2329446"/>
              <a:ext cx="926840" cy="8229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8327" y="120000"/>
                  </a:lnTo>
                  <a:lnTo>
                    <a:pt x="68327" y="0"/>
                  </a:lnTo>
                  <a:lnTo>
                    <a:pt x="12000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2" name="Google Shape;182;p8"/>
            <p:cNvSpPr/>
            <p:nvPr/>
          </p:nvSpPr>
          <p:spPr>
            <a:xfrm>
              <a:off x="5473718" y="613297"/>
              <a:ext cx="926840" cy="253909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8327" y="120000"/>
                  </a:lnTo>
                  <a:lnTo>
                    <a:pt x="68327" y="0"/>
                  </a:lnTo>
                  <a:lnTo>
                    <a:pt x="12000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3" name="Google Shape;183;p8"/>
            <p:cNvSpPr/>
            <p:nvPr/>
          </p:nvSpPr>
          <p:spPr>
            <a:xfrm>
              <a:off x="851811" y="1975188"/>
              <a:ext cx="4621907" cy="2354403"/>
            </a:xfrm>
            <a:prstGeom prst="rect">
              <a:avLst/>
            </a:prstGeom>
            <a:solidFill>
              <a:srgbClr val="4C66C7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851811" y="1975188"/>
              <a:ext cx="4621800" cy="23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40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Залежно від пошкодженої судини розрізняють:</a:t>
              </a:r>
              <a:endParaRPr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6400558" y="4663"/>
              <a:ext cx="3991043" cy="1217268"/>
            </a:xfrm>
            <a:prstGeom prst="rect">
              <a:avLst/>
            </a:prstGeom>
            <a:solidFill>
              <a:schemeClr val="accent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8"/>
            <p:cNvSpPr txBox="1"/>
            <p:nvPr/>
          </p:nvSpPr>
          <p:spPr>
            <a:xfrm>
              <a:off x="6400558" y="4663"/>
              <a:ext cx="3991043" cy="1217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• артеріальні кровотечі;</a:t>
              </a:r>
              <a:endPara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6400558" y="1720812"/>
              <a:ext cx="3991043" cy="1217268"/>
            </a:xfrm>
            <a:prstGeom prst="rect">
              <a:avLst/>
            </a:prstGeom>
            <a:solidFill>
              <a:schemeClr val="accent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8"/>
            <p:cNvSpPr txBox="1"/>
            <p:nvPr/>
          </p:nvSpPr>
          <p:spPr>
            <a:xfrm>
              <a:off x="6400558" y="1720812"/>
              <a:ext cx="3991043" cy="1217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• венозні кровотечі;</a:t>
              </a:r>
              <a:endPara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6400558" y="3436961"/>
              <a:ext cx="3991043" cy="1217268"/>
            </a:xfrm>
            <a:prstGeom prst="rect">
              <a:avLst/>
            </a:prstGeom>
            <a:solidFill>
              <a:schemeClr val="accent3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6400558" y="3436961"/>
              <a:ext cx="3991043" cy="1217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32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• капілярні кровотечі;</a:t>
              </a:r>
              <a:endPara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>
            <a:spLocks noGrp="1"/>
          </p:cNvSpPr>
          <p:nvPr>
            <p:ph type="body" idx="1"/>
          </p:nvPr>
        </p:nvSpPr>
        <p:spPr>
          <a:xfrm>
            <a:off x="0" y="498675"/>
            <a:ext cx="10212600" cy="5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ru-RU" sz="3000" b="1" i="1" u="sng">
                <a:solidFill>
                  <a:srgbClr val="0D7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Артеріальна кровотеча</a:t>
            </a:r>
            <a:r>
              <a:rPr lang="ru-RU" sz="3000">
                <a:solidFill>
                  <a:srgbClr val="0D7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кров виливається </a:t>
            </a:r>
            <a:r>
              <a:rPr lang="ru-RU" sz="30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пульсуючим струменем яскраво-червоного кольору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Артеріальна кровотеча призводить до розвитку гострого недокрів'я. Втрата більше 1000 мл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крові загрожує життю хворого і може призвести до смерті.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3000" b="1" i="1" u="sng">
              <a:solidFill>
                <a:srgbClr val="0D78C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ru-RU" sz="3000" b="1" i="1" u="sng">
                <a:solidFill>
                  <a:srgbClr val="0D7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Венозна кровотеча</a:t>
            </a:r>
            <a:r>
              <a:rPr lang="ru-RU" sz="3000">
                <a:solidFill>
                  <a:srgbClr val="0D7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безперервне </a:t>
            </a:r>
            <a:r>
              <a:rPr lang="ru-RU" sz="30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витікання рівномірного струменя  крові темного кольору</a:t>
            </a:r>
            <a:r>
              <a:rPr lang="ru-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Поранення великих вен шиї небезпечно через виникнення повітряної емболії судин серця, мозку. У момент вдиху в просвіт вени надходить повітря.</a:t>
            </a:r>
            <a:endParaRPr sz="20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 b="1" i="1" u="sng">
              <a:solidFill>
                <a:srgbClr val="0D78C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body" idx="1"/>
          </p:nvPr>
        </p:nvSpPr>
        <p:spPr>
          <a:xfrm>
            <a:off x="264425" y="1008050"/>
            <a:ext cx="7651200" cy="20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sz="3200" b="1" i="1" u="sng">
              <a:solidFill>
                <a:srgbClr val="0D78C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ru-RU" sz="3300" b="1" i="1" u="sng">
                <a:solidFill>
                  <a:srgbClr val="0D7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Капілярна кровотеча</a:t>
            </a:r>
            <a:r>
              <a:rPr lang="ru-RU" sz="3300">
                <a:solidFill>
                  <a:srgbClr val="0D78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рівномірний </a:t>
            </a:r>
            <a:r>
              <a:rPr lang="ru-RU" sz="33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просочування невеликої кількості крові</a:t>
            </a:r>
            <a:r>
              <a:rPr lang="ru-RU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 пошкодженої шкіри або органів. Кров минає </a:t>
            </a:r>
            <a:r>
              <a:rPr lang="ru-RU" sz="33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повільно, краплями</a:t>
            </a:r>
            <a:r>
              <a:rPr lang="ru-RU" sz="3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Капілярна кровотеча зупиняється самостійно.</a:t>
            </a:r>
            <a:endParaRPr sz="19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sz="3200" b="1" i="1" u="sng">
              <a:solidFill>
                <a:srgbClr val="0D78C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sz="3200">
              <a:solidFill>
                <a:schemeClr val="dk1"/>
              </a:solidFill>
            </a:endParaRPr>
          </a:p>
        </p:txBody>
      </p:sp>
      <p:pic>
        <p:nvPicPr>
          <p:cNvPr id="201" name="Google Shape;20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6125" y="0"/>
            <a:ext cx="3945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>
            <a:spLocks noGrp="1"/>
          </p:cNvSpPr>
          <p:nvPr>
            <p:ph type="body" idx="1"/>
          </p:nvPr>
        </p:nvSpPr>
        <p:spPr>
          <a:xfrm>
            <a:off x="309092" y="193183"/>
            <a:ext cx="9092485" cy="645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Розрізняють тимчасову і остаточну зупинку кровотечі.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ru-RU" sz="2800" b="1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Тимчасова зупинка кровотечі</a:t>
            </a:r>
            <a:r>
              <a:rPr lang="ru-RU"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застосовується при наданні першої медичної, долікарської та першої лікарської допомоги: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пальцеве притиснення судини;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максимальне згинання кінцівки в суглобі;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накладення джгута;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накладення затиску в рані;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Noto Sans Symbols"/>
              <a:buChar char="⮚"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підняте положення кінцівки.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ru-RU" sz="2800" b="1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Остаточна зупинка кровотечі</a:t>
            </a:r>
            <a:r>
              <a:rPr lang="ru-RU" sz="2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проводиться в асептичних умовах хірургічного стаціонару лікарями - хірургами, травматологами та іншими фахівцями.</a:t>
            </a:r>
            <a:endParaRPr/>
          </a:p>
        </p:txBody>
      </p:sp>
      <p:pic>
        <p:nvPicPr>
          <p:cNvPr id="207" name="Google Shape;20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1577" y="463639"/>
            <a:ext cx="2608487" cy="52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>
            <a:spLocks noGrp="1"/>
          </p:cNvSpPr>
          <p:nvPr>
            <p:ph type="body" idx="1"/>
          </p:nvPr>
        </p:nvSpPr>
        <p:spPr>
          <a:xfrm>
            <a:off x="141668" y="193183"/>
            <a:ext cx="9697791" cy="645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3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Артеріальна кровотеча</a:t>
            </a:r>
            <a:r>
              <a:rPr lang="ru-RU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 бути зупинена пальцевим притисненням артерії до кістки проксимальніше (ближче до тулуба) поранення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або</a:t>
            </a: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накладення джгута.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допомогою джгута зупиняють кровотечі на кінцівках. При відсутності джгута можна використовувати підручні засоби: ремінь, мотузку, хустку, косинку і т.д.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Джгут накладається поверх одягу, рушники, косинки, хустки і т.д.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Затягувати джгут потрібно до припинення кровотечі з рани і зникнення периферичного пульсу. 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7988" y="0"/>
            <a:ext cx="3211969" cy="4378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0" y="177987"/>
            <a:ext cx="10731010" cy="668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Повітряний поті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474</Words>
  <Application>Microsoft Office PowerPoint</Application>
  <PresentationFormat>Широкий екран</PresentationFormat>
  <Paragraphs>48</Paragraphs>
  <Slides>19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4" baseType="lpstr">
      <vt:lpstr>Arial</vt:lpstr>
      <vt:lpstr>Noto Sans Symbols</vt:lpstr>
      <vt:lpstr>Times New Roman</vt:lpstr>
      <vt:lpstr>Trebuchet MS</vt:lpstr>
      <vt:lpstr>Грань</vt:lpstr>
      <vt:lpstr>ПЕРША ДОМЕДИЧНА ДОПОМОГА ПРИ КРОВОТЕЧАХ </vt:lpstr>
      <vt:lpstr>Кровотеча – витікання крові з кровоносних судин при порушенні цілісності їх стінки.</vt:lpstr>
      <vt:lpstr>Кровотечі бувають зовнішніми і внутрішніми.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ПЕРША ДОМЕДИЧНА ДОПОМОГА ПРИ КРОВОТЕЧАХ </dc:title>
  <dc:creator>Vadym</dc:creator>
  <cp:lastModifiedBy>Vadym</cp:lastModifiedBy>
  <cp:revision>4</cp:revision>
  <dcterms:created xsi:type="dcterms:W3CDTF">2020-04-06T12:20:23Z</dcterms:created>
  <dcterms:modified xsi:type="dcterms:W3CDTF">2022-03-22T13:52:27Z</dcterms:modified>
</cp:coreProperties>
</file>