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1" r:id="rId11"/>
    <p:sldId id="272" r:id="rId12"/>
    <p:sldId id="273" r:id="rId13"/>
    <p:sldId id="274" r:id="rId14"/>
    <p:sldId id="264" r:id="rId15"/>
    <p:sldId id="265" r:id="rId16"/>
    <p:sldId id="266" r:id="rId17"/>
    <p:sldId id="270" r:id="rId18"/>
    <p:sldId id="267" r:id="rId19"/>
    <p:sldId id="268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10CA4k0/fSoNHMiqI6pOM0f3Z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1889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1536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6b009fb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16b009fb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87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83480fc4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83480fc4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27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9145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1636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0250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278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4216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8021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811c98f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811c98f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247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256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0927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7399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3529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2374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4077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663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2957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698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074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626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561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351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925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1759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6b009f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16b009fb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03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и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43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411"/>
              </a:schemeClr>
            </a:solidFill>
            <a:ln>
              <a:noFill/>
            </a:ln>
          </p:spPr>
        </p:sp>
        <p:cxnSp>
          <p:nvCxnSpPr>
            <p:cNvPr id="25" name="Google Shape;25;p4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4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4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28" name="Google Shape;28;p4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4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1479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79F">
                <a:alpha val="49411"/>
              </a:srgbClr>
            </a:solidFill>
            <a:ln>
              <a:noFill/>
            </a:ln>
          </p:spPr>
        </p:sp>
        <p:sp>
          <p:nvSpPr>
            <p:cNvPr id="31" name="Google Shape;31;p4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32" name="Google Shape;32;p4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4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1479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43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підпис">
  <p:cSld name="Назва та підпис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2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5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з підписом">
  <p:cSld name="Цитата з підписом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3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53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103" name="Google Shape;103;p5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ка назви">
  <p:cSld name="Картка назв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4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5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ка назви цитати">
  <p:cSld name="Картка назви цитат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5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118" name="Google Shape;118;p5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Істина/хибність">
  <p:cSld name="Істина/хибніст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6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5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5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7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5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8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8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5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'єкт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'єкти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0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1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1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4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4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4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10" name="Google Shape;10;p4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4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1479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4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79F">
                <a:alpha val="49411"/>
              </a:srgbClr>
            </a:solidFill>
            <a:ln>
              <a:noFill/>
            </a:ln>
          </p:spPr>
        </p:sp>
        <p:sp>
          <p:nvSpPr>
            <p:cNvPr id="13" name="Google Shape;13;p4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14" name="Google Shape;14;p4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4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1479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4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-341194" y="618978"/>
            <a:ext cx="12192000" cy="55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Times New Roman"/>
              <a:buNone/>
            </a:pPr>
            <a:r>
              <a:rPr lang="ru-RU" sz="7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ДОМЕДИЧНА ДОПОМОГА ПРИ</a:t>
            </a:r>
            <a:br>
              <a:rPr lang="ru-RU" sz="7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7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КРОВОТЕЧАХ</a:t>
            </a:r>
            <a:r>
              <a:rPr lang="ru-RU" sz="48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8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6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57" y="409432"/>
            <a:ext cx="10440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Одеський національний університет імені І.І. Мечникова</a:t>
            </a:r>
          </a:p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людини та цивільної безпеки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0508" y="6169376"/>
            <a:ext cx="618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Спікер: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Вадим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Пєнов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43"/>
            <a:ext cx="12191999" cy="66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643" cy="2150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34" y="1785194"/>
            <a:ext cx="8698245" cy="50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" y="436728"/>
            <a:ext cx="12112579" cy="59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022"/>
            <a:ext cx="12192000" cy="48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116b009fba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40435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16b009fba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1750" y="714250"/>
            <a:ext cx="4994376" cy="475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16b009fbaf_0_0"/>
          <p:cNvSpPr txBox="1"/>
          <p:nvPr/>
        </p:nvSpPr>
        <p:spPr>
          <a:xfrm>
            <a:off x="8047825" y="677100"/>
            <a:ext cx="383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Джгут Есмарха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g116b009fbaf_0_0"/>
          <p:cNvSpPr txBox="1"/>
          <p:nvPr/>
        </p:nvSpPr>
        <p:spPr>
          <a:xfrm>
            <a:off x="1441400" y="0"/>
            <a:ext cx="383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Джгут турнікет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116b009fbd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6325" y="152400"/>
            <a:ext cx="59585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16b009fbd2_0_0"/>
          <p:cNvSpPr txBox="1"/>
          <p:nvPr/>
        </p:nvSpPr>
        <p:spPr>
          <a:xfrm>
            <a:off x="95800" y="1819875"/>
            <a:ext cx="3467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latin typeface="Times New Roman"/>
                <a:ea typeface="Times New Roman"/>
                <a:cs typeface="Times New Roman"/>
                <a:sym typeface="Times New Roman"/>
              </a:rPr>
              <a:t>Джгут за допомогою закрутка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1183480fc40_0_1"/>
          <p:cNvPicPr preferRelativeResize="0"/>
          <p:nvPr/>
        </p:nvPicPr>
        <p:blipFill rotWithShape="1">
          <a:blip r:embed="rId3">
            <a:alphaModFix/>
          </a:blip>
          <a:srcRect t="19846"/>
          <a:stretch/>
        </p:blipFill>
        <p:spPr>
          <a:xfrm>
            <a:off x="6180875" y="0"/>
            <a:ext cx="60111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183480fc40_0_1"/>
          <p:cNvSpPr txBox="1"/>
          <p:nvPr/>
        </p:nvSpPr>
        <p:spPr>
          <a:xfrm>
            <a:off x="383125" y="977000"/>
            <a:ext cx="54405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50">
                <a:solidFill>
                  <a:srgbClr val="05050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Із автомобільної камери джгути не гірші за стандартні Есмарха. Ширина полоски 2-3 см. Якщо з велосипедної, то просто навпіл ріжте в довжину.</a:t>
            </a:r>
            <a:endParaRPr sz="3050">
              <a:solidFill>
                <a:srgbClr val="05050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50">
                <a:solidFill>
                  <a:srgbClr val="05050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Перевіряйте камеру на еластичність, якщо стара, джгут просто рветься.</a:t>
            </a:r>
            <a:endParaRPr sz="3050">
              <a:solidFill>
                <a:srgbClr val="05050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1" y="0"/>
            <a:ext cx="7220770" cy="67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body" idx="1"/>
          </p:nvPr>
        </p:nvSpPr>
        <p:spPr>
          <a:xfrm>
            <a:off x="141668" y="206062"/>
            <a:ext cx="10856890" cy="645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Тримати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джгут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3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кінцівці</a:t>
            </a:r>
            <a:r>
              <a:rPr lang="ru-RU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слід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довше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год, а в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холодну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пору року – не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довше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год.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накладання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джгута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вказується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записці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яку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прикріплюють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потерпілого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закінчення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год.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необхідно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послабити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джгут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кілька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хвилин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до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рожевого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кольору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кінцівки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Роблять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повільно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з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тим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щоб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випадку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відновлення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потік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виштовхнув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кров’яний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згусток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утворився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рані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Потім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знову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накладають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вище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нижче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колишнього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місця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розташування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ru-RU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Увага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венозній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джгут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накладається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так як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він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посилити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body" idx="1"/>
          </p:nvPr>
        </p:nvSpPr>
        <p:spPr>
          <a:xfrm>
            <a:off x="0" y="1236372"/>
            <a:ext cx="8825784" cy="355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ru-RU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Венозна</a:t>
            </a: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або капілярна кровотеча може бути зупинена </a:t>
            </a:r>
            <a:r>
              <a:rPr lang="ru-RU" sz="36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накладанням тиснучої пов’язки</a:t>
            </a: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на рану накладають декілька шарів стерильної марлі або бинта, потім шар вати, і все це щільно перебинтовують.</a:t>
            </a:r>
            <a:endParaRPr/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9874" y="1017431"/>
            <a:ext cx="3366216" cy="48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028868" cy="264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ru-RU" sz="4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Кровотеча</a:t>
            </a:r>
            <a:r>
              <a:rPr lang="ru-RU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витікання крові з кровоносних судин при порушенні цілісності їх стінки.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9" name="Google Shape;149;p6"/>
          <p:cNvGrpSpPr/>
          <p:nvPr/>
        </p:nvGrpSpPr>
        <p:grpSpPr>
          <a:xfrm>
            <a:off x="206186" y="1751534"/>
            <a:ext cx="11822559" cy="4855325"/>
            <a:chOff x="123" y="115917"/>
            <a:chExt cx="11822559" cy="4855325"/>
          </a:xfrm>
        </p:grpSpPr>
        <p:sp>
          <p:nvSpPr>
            <p:cNvPr id="150" name="Google Shape;150;p6"/>
            <p:cNvSpPr/>
            <p:nvPr/>
          </p:nvSpPr>
          <p:spPr>
            <a:xfrm>
              <a:off x="5911403" y="2006128"/>
              <a:ext cx="4238956" cy="7023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1" name="Google Shape;151;p6"/>
            <p:cNvSpPr/>
            <p:nvPr/>
          </p:nvSpPr>
          <p:spPr>
            <a:xfrm>
              <a:off x="5911403" y="2006128"/>
              <a:ext cx="191932" cy="7023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2" name="Google Shape;152;p6"/>
            <p:cNvSpPr/>
            <p:nvPr/>
          </p:nvSpPr>
          <p:spPr>
            <a:xfrm>
              <a:off x="1864379" y="2006128"/>
              <a:ext cx="4047023" cy="6637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56508"/>
                  </a:lnTo>
                  <a:lnTo>
                    <a:pt x="0" y="56508"/>
                  </a:lnTo>
                  <a:lnTo>
                    <a:pt x="0" y="12000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3" name="Google Shape;153;p6"/>
            <p:cNvSpPr/>
            <p:nvPr/>
          </p:nvSpPr>
          <p:spPr>
            <a:xfrm>
              <a:off x="3532121" y="115917"/>
              <a:ext cx="4758563" cy="1890210"/>
            </a:xfrm>
            <a:prstGeom prst="rect">
              <a:avLst/>
            </a:prstGeom>
            <a:solidFill>
              <a:srgbClr val="93A3D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3532121" y="115917"/>
              <a:ext cx="4758563" cy="189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4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Кров в організмі людини виконує три основні функції:</a:t>
              </a:r>
              <a:endPara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23" y="2669874"/>
              <a:ext cx="3728512" cy="2301368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123" y="2669874"/>
              <a:ext cx="3728512" cy="2301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Подача кисню і основних поживних речовин до тканин організму і виведення продуктів життєдіяльності.</a:t>
              </a:r>
              <a:endParaRPr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431011" y="2708504"/>
              <a:ext cx="3344647" cy="2218253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4431011" y="2708504"/>
              <a:ext cx="3344647" cy="2218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Захист організму від захворювань шляхом вироблення антитіл і захист від інфекцій.</a:t>
              </a:r>
              <a:endParaRPr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478035" y="2708504"/>
              <a:ext cx="3344647" cy="2218253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8478035" y="2708504"/>
              <a:ext cx="3344647" cy="2218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 Підтримка постійної температури тіла.</a:t>
              </a:r>
              <a:endParaRPr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-259307" y="4857799"/>
            <a:ext cx="11479463" cy="85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imes New Roman"/>
              <a:buNone/>
            </a:pPr>
            <a:r>
              <a:rPr lang="ru-RU" sz="7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ДОМЕДИЧНА ДОПОМОГА ПРИ ОПІКАХ</a:t>
            </a:r>
            <a:r>
              <a:rPr lang="ru-RU" sz="7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7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7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78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103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206063" y="294068"/>
            <a:ext cx="11694016" cy="138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ушкодження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м’яких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тканин,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отримані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дією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високих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температур,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хімічних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речовин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сонячних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променів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радіоактивних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речовин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електричного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струму. </a:t>
            </a:r>
            <a:endParaRPr sz="32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2890" y="1674253"/>
            <a:ext cx="8963696" cy="493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62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270458" y="590200"/>
            <a:ext cx="8306871" cy="566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</a:t>
            </a: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глибиною ураження тканини 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опіки можна умовно розділити на </a:t>
            </a:r>
            <a:r>
              <a:rPr lang="ru-RU" sz="3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поверхневі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помірно глибокі 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 </a:t>
            </a:r>
            <a:r>
              <a:rPr lang="ru-RU" sz="3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глибокі. 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лікарській практиці – опіки:</a:t>
            </a:r>
            <a:endParaRPr/>
          </a:p>
          <a:p>
            <a:pPr marL="22860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3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І-го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почервонінням шкіри, біль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3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ІІ-го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поява пухирів наповнених рідиною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3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ІІІ-ІV-го ступенів 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обвуглювання шкіри та ураження (некроз) нижніх шарів тканини, ушкодження м'язів, сухожилків, кісток. </a:t>
            </a:r>
            <a:endParaRPr/>
          </a:p>
          <a:p>
            <a:pPr marL="45720" lvl="0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" lvl="0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Охолодження допомагає попередити утворення пухирів при невеликих опіках та зменшити пошкодження тканини при більш серйозних.</a:t>
            </a: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1876" y="227363"/>
            <a:ext cx="3193961" cy="6392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044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1140351" y="261871"/>
            <a:ext cx="9875520" cy="60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Times New Roman"/>
              <a:buNone/>
            </a:pPr>
            <a:r>
              <a:rPr lang="ru-RU" sz="3959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допомога при опіках</a:t>
            </a:r>
            <a:endParaRPr sz="3959">
              <a:solidFill>
                <a:srgbClr val="FF0000"/>
              </a:solidFill>
            </a:endParaRPr>
          </a:p>
        </p:txBody>
      </p:sp>
      <p:grpSp>
        <p:nvGrpSpPr>
          <p:cNvPr id="106" name="Google Shape;106;p4"/>
          <p:cNvGrpSpPr/>
          <p:nvPr/>
        </p:nvGrpSpPr>
        <p:grpSpPr>
          <a:xfrm>
            <a:off x="231820" y="903482"/>
            <a:ext cx="11694017" cy="5688539"/>
            <a:chOff x="0" y="40597"/>
            <a:chExt cx="11694017" cy="5688539"/>
          </a:xfrm>
        </p:grpSpPr>
        <p:sp>
          <p:nvSpPr>
            <p:cNvPr id="107" name="Google Shape;107;p4"/>
            <p:cNvSpPr/>
            <p:nvPr/>
          </p:nvSpPr>
          <p:spPr>
            <a:xfrm>
              <a:off x="0" y="354419"/>
              <a:ext cx="11694017" cy="2356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9050" cap="flat" cmpd="sng">
              <a:solidFill>
                <a:srgbClr val="A4B7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0" y="354419"/>
              <a:ext cx="11694017" cy="23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575" tIns="458200" rIns="907575" bIns="19912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зніміть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просякнутий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гарячою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рідиною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одяг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видаліть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із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поверхні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шкіри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хімічну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речовину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відключіть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електричний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струм;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усуньте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подальшу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дію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сонячних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променів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700" y="40597"/>
              <a:ext cx="11096441" cy="649440"/>
            </a:xfrm>
            <a:prstGeom prst="roundRect">
              <a:avLst>
                <a:gd name="adj" fmla="val 16667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616403" y="72300"/>
              <a:ext cx="11033035" cy="586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9400" tIns="0" rIns="3094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Крок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1.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Необхідно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усунути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причину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опіку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endParaRPr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0" y="3165037"/>
              <a:ext cx="11694017" cy="2564099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9050" cap="flat" cmpd="sng">
              <a:solidFill>
                <a:srgbClr val="A4B7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 txBox="1"/>
            <p:nvPr/>
          </p:nvSpPr>
          <p:spPr>
            <a:xfrm>
              <a:off x="0" y="3165037"/>
              <a:ext cx="11694017" cy="2564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575" tIns="458200" rIns="907575" bIns="19912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охолоджуйте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ушкоджену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поверхню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холодною водою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протягом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10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хв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., опустивши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ушкоджену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поверхню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у воду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або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поливаючи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цю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поверхню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водою;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у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разі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порушення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цілісності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шкіри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охолодження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проводять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попередньо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накривши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опікову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ділянку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серветкою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84700" y="2840317"/>
              <a:ext cx="11096441" cy="649440"/>
            </a:xfrm>
            <a:prstGeom prst="roundRect">
              <a:avLst>
                <a:gd name="adj" fmla="val 16667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616403" y="2872020"/>
              <a:ext cx="11033035" cy="586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9400" tIns="0" rIns="3094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Крок 2. Місце опіку потребує негайного охолодження:</a:t>
              </a:r>
              <a:endParaRPr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303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51DFD24-E17C-4A71-861E-066E95F59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73146"/>
            <a:ext cx="6358597" cy="63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3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5"/>
          <p:cNvGrpSpPr/>
          <p:nvPr/>
        </p:nvGrpSpPr>
        <p:grpSpPr>
          <a:xfrm>
            <a:off x="244699" y="527024"/>
            <a:ext cx="11694017" cy="5694480"/>
            <a:chOff x="0" y="37627"/>
            <a:chExt cx="11694017" cy="5694480"/>
          </a:xfrm>
        </p:grpSpPr>
        <p:sp>
          <p:nvSpPr>
            <p:cNvPr id="124" name="Google Shape;124;p5"/>
            <p:cNvSpPr/>
            <p:nvPr/>
          </p:nvSpPr>
          <p:spPr>
            <a:xfrm>
              <a:off x="0" y="687067"/>
              <a:ext cx="11694017" cy="18711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9050" cap="flat" cmpd="sng">
              <a:solidFill>
                <a:srgbClr val="A4B7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0" y="687067"/>
              <a:ext cx="11694017" cy="187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575" tIns="916425" rIns="907575" bIns="19912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ru-RU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 можливості до появи набряку зніміть з постраждалої кінцівки обручки, годинник та інші предмети.</a:t>
              </a:r>
              <a:endPara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584700" y="37627"/>
              <a:ext cx="10452463" cy="1298880"/>
            </a:xfrm>
            <a:prstGeom prst="roundRect">
              <a:avLst>
                <a:gd name="adj" fmla="val 16667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648106" y="101033"/>
              <a:ext cx="10325651" cy="1172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9400" tIns="0" rIns="3094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Крок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3.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Зніміть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одяг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речі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навколо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місця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опіку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endParaRPr sz="3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0" y="3445207"/>
              <a:ext cx="11694017" cy="22869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9050" cap="flat" cmpd="sng">
              <a:solidFill>
                <a:srgbClr val="A4B7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0" y="3445207"/>
              <a:ext cx="11694017" cy="22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575" tIns="916425" rIns="907575" bIns="19912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глибоко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уражену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ділянку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накрити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чистою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вологою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серветкою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для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попередження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додаткового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інфікування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опікової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рани;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Char char="•"/>
              </a:pP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заспокойте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8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постраждалого</a:t>
              </a:r>
              <a:r>
                <a:rPr lang="ru-RU" sz="2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84700" y="2795767"/>
              <a:ext cx="10452463" cy="1298880"/>
            </a:xfrm>
            <a:prstGeom prst="roundRect">
              <a:avLst>
                <a:gd name="adj" fmla="val 16667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648106" y="2859173"/>
              <a:ext cx="10325651" cy="1172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9400" tIns="0" rIns="3094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Крок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4.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Накрийте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уражену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3200" b="1" i="0" u="none" strike="noStrike" cap="none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ділянку</a:t>
              </a:r>
              <a:r>
                <a:rPr lang="ru-RU" sz="3200" b="1" i="0" u="none" strike="noStrike" cap="none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endParaRPr sz="3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79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100532" y="3275079"/>
            <a:ext cx="10203528" cy="330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КАТЕГОРИЧНО ЗАБОРОНЯЄТЬСЯ</a:t>
            </a:r>
            <a:r>
              <a:rPr lang="ru-RU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обробляти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рану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засобами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жирній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основі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олія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масло,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мазі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 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жиром 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гусячим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свинячим,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борсуковим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тощо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 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яєчним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жовтком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 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молочними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продуктами 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кефіром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вершками,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тощо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 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сечею; 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спиртовими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розчинами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також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розчинами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барвниками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 зубною </a:t>
            </a:r>
            <a:r>
              <a:rPr lang="ru-RU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пастою; </a:t>
            </a:r>
            <a:r>
              <a:rPr lang="ru-RU" sz="28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відварами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Увага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Спеціально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призначені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засоби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опіків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використовуються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лише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охолодження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ураженої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ділянки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7" name="Google Shape;137;p6"/>
          <p:cNvGrpSpPr/>
          <p:nvPr/>
        </p:nvGrpSpPr>
        <p:grpSpPr>
          <a:xfrm>
            <a:off x="1442071" y="280346"/>
            <a:ext cx="9517081" cy="2835394"/>
            <a:chOff x="1197596" y="946"/>
            <a:chExt cx="9517081" cy="2835394"/>
          </a:xfrm>
        </p:grpSpPr>
        <p:sp>
          <p:nvSpPr>
            <p:cNvPr id="138" name="Google Shape;138;p6"/>
            <p:cNvSpPr/>
            <p:nvPr/>
          </p:nvSpPr>
          <p:spPr>
            <a:xfrm>
              <a:off x="5834062" y="969910"/>
              <a:ext cx="3515954" cy="3600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FE9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9" name="Google Shape;139;p6"/>
            <p:cNvSpPr/>
            <p:nvPr/>
          </p:nvSpPr>
          <p:spPr>
            <a:xfrm>
              <a:off x="5834062" y="969910"/>
              <a:ext cx="1178119" cy="3600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FE9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0" name="Google Shape;140;p6"/>
            <p:cNvSpPr/>
            <p:nvPr/>
          </p:nvSpPr>
          <p:spPr>
            <a:xfrm>
              <a:off x="4631913" y="969910"/>
              <a:ext cx="1202149" cy="3600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FE9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1" name="Google Shape;141;p6"/>
            <p:cNvSpPr/>
            <p:nvPr/>
          </p:nvSpPr>
          <p:spPr>
            <a:xfrm>
              <a:off x="2153255" y="969910"/>
              <a:ext cx="3680807" cy="3600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FE9C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2" name="Google Shape;142;p6"/>
            <p:cNvSpPr/>
            <p:nvPr/>
          </p:nvSpPr>
          <p:spPr>
            <a:xfrm>
              <a:off x="4081134" y="946"/>
              <a:ext cx="3505855" cy="968963"/>
            </a:xfrm>
            <a:prstGeom prst="rect">
              <a:avLst/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"/>
            <p:cNvSpPr txBox="1"/>
            <p:nvPr/>
          </p:nvSpPr>
          <p:spPr>
            <a:xfrm>
              <a:off x="4081134" y="946"/>
              <a:ext cx="3505855" cy="968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ru-RU" sz="44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 можна!</a:t>
              </a:r>
              <a:endParaRPr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1197596" y="1329963"/>
              <a:ext cx="1911316" cy="1485759"/>
            </a:xfrm>
            <a:prstGeom prst="rect">
              <a:avLst/>
            </a:prstGeom>
            <a:solidFill>
              <a:srgbClr val="FE9C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1197596" y="1329963"/>
              <a:ext cx="1911316" cy="1485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Відривати одяг, що прилип до опікової рани</a:t>
              </a: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468967" y="1329963"/>
              <a:ext cx="2325892" cy="1506377"/>
            </a:xfrm>
            <a:prstGeom prst="rect">
              <a:avLst/>
            </a:prstGeom>
            <a:solidFill>
              <a:srgbClr val="FE9C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3468967" y="1329963"/>
              <a:ext cx="2325892" cy="1506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Використовувати лід для охолодження </a:t>
              </a: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154912" y="1329963"/>
              <a:ext cx="1714539" cy="1506377"/>
            </a:xfrm>
            <a:prstGeom prst="rect">
              <a:avLst/>
            </a:prstGeom>
            <a:solidFill>
              <a:srgbClr val="FE9C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 txBox="1"/>
            <p:nvPr/>
          </p:nvSpPr>
          <p:spPr>
            <a:xfrm>
              <a:off x="6154912" y="1329963"/>
              <a:ext cx="1714539" cy="1506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Розрізати опікові пухирі</a:t>
              </a: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8229505" y="1329963"/>
              <a:ext cx="2241022" cy="1506377"/>
            </a:xfrm>
            <a:prstGeom prst="rect">
              <a:avLst/>
            </a:prstGeom>
            <a:solidFill>
              <a:srgbClr val="FE9C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8229505" y="1329963"/>
              <a:ext cx="2485172" cy="1506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Для </a:t>
              </a:r>
              <a:r>
                <a:rPr lang="ru-RU" sz="24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пов’язок</a:t>
              </a:r>
              <a:r>
                <a:rPr lang="ru-RU" sz="24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ru-RU" sz="2400" b="0" i="0" u="none" strike="noStrike" cap="none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використовувати</a:t>
              </a:r>
              <a:r>
                <a:rPr lang="ru-RU" sz="24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вату</a:t>
              </a:r>
              <a:endParaRPr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077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0" y="253362"/>
            <a:ext cx="9875520" cy="63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Times New Roman"/>
              <a:buNone/>
            </a:pPr>
            <a:r>
              <a:rPr lang="ru-RU" sz="3959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Необхідно</a:t>
            </a:r>
            <a:r>
              <a:rPr lang="ru-RU" sz="3959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959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звернутись</a:t>
            </a:r>
            <a:r>
              <a:rPr lang="ru-RU" sz="3959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3959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лікаря</a:t>
            </a:r>
            <a:r>
              <a:rPr lang="ru-RU" sz="3959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959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</a:t>
            </a:r>
            <a:r>
              <a:rPr lang="ru-RU" sz="3959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959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7" name="Google Shape;157;p7"/>
          <p:cNvGrpSpPr/>
          <p:nvPr/>
        </p:nvGrpSpPr>
        <p:grpSpPr>
          <a:xfrm>
            <a:off x="253071" y="1077334"/>
            <a:ext cx="11706894" cy="5336992"/>
            <a:chOff x="0" y="179655"/>
            <a:chExt cx="11706894" cy="5336992"/>
          </a:xfrm>
        </p:grpSpPr>
        <p:sp>
          <p:nvSpPr>
            <p:cNvPr id="158" name="Google Shape;158;p7"/>
            <p:cNvSpPr/>
            <p:nvPr/>
          </p:nvSpPr>
          <p:spPr>
            <a:xfrm>
              <a:off x="0" y="179655"/>
              <a:ext cx="11706894" cy="836271"/>
            </a:xfrm>
            <a:prstGeom prst="roundRect">
              <a:avLst>
                <a:gd name="adj" fmla="val 16667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40823" y="220478"/>
              <a:ext cx="11625248" cy="754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ru-RU" sz="25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від опіку постраждали діти віком до 5 років або дорослі віком від 60 років;</a:t>
              </a:r>
              <a:endPara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0" y="1200247"/>
              <a:ext cx="11706894" cy="679958"/>
            </a:xfrm>
            <a:prstGeom prst="roundRect">
              <a:avLst>
                <a:gd name="adj" fmla="val 16667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33193" y="1233440"/>
              <a:ext cx="11640508" cy="613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ru-RU" sz="25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від опіку постраждали обличчя, вуха, шия, руки, стопи, суглоби та статеві органи;</a:t>
              </a:r>
              <a:endPara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2064525"/>
              <a:ext cx="11706894" cy="588101"/>
            </a:xfrm>
            <a:prstGeom prst="roundRect">
              <a:avLst>
                <a:gd name="adj" fmla="val 16667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28709" y="2093234"/>
              <a:ext cx="11649476" cy="530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ru-RU" sz="25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стався опік дихальних шляхів (вдихання диму або гарячих газів);</a:t>
              </a:r>
              <a:endPara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0" y="2836947"/>
              <a:ext cx="11706894" cy="577750"/>
            </a:xfrm>
            <a:prstGeom prst="roundRect">
              <a:avLst>
                <a:gd name="adj" fmla="val 16667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28203" y="2865150"/>
              <a:ext cx="11650488" cy="521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ru-RU" sz="25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опіки глибокі (ІІ-ІV ст);</a:t>
              </a:r>
              <a:endPara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0" y="3599017"/>
              <a:ext cx="11706894" cy="835421"/>
            </a:xfrm>
            <a:prstGeom prst="roundRect">
              <a:avLst>
                <a:gd name="adj" fmla="val 16667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40782" y="3639799"/>
              <a:ext cx="11625330" cy="753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ru-RU" sz="25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опіки спричинені електричним струмом, хімічними речовинами, паром під високим тиском;</a:t>
              </a:r>
              <a:endPara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0" y="4618758"/>
              <a:ext cx="11706894" cy="897889"/>
            </a:xfrm>
            <a:prstGeom prst="roundRect">
              <a:avLst>
                <a:gd name="adj" fmla="val 16667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43831" y="4662589"/>
              <a:ext cx="11619232" cy="81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ru-RU" sz="25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від опіку постраждало більше 5% шкіри тіла дитини до 16 років та більше 10% шкіри у дорослого</a:t>
              </a:r>
              <a:endPara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157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body" idx="1"/>
          </p:nvPr>
        </p:nvSpPr>
        <p:spPr>
          <a:xfrm>
            <a:off x="347725" y="309100"/>
            <a:ext cx="11765400" cy="6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визначення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площі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опіків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можна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використовувати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декілька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методів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ru-RU" sz="3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Найпростіший</a:t>
            </a:r>
            <a:r>
              <a:rPr lang="ru-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спосіб</a:t>
            </a:r>
            <a:r>
              <a:rPr lang="ru-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3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визначення</a:t>
            </a:r>
            <a:r>
              <a:rPr lang="ru-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«правилом </a:t>
            </a:r>
            <a:r>
              <a:rPr lang="ru-RU" sz="3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дев'ятки</a:t>
            </a:r>
            <a:r>
              <a:rPr lang="ru-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dirty="0"/>
          </a:p>
          <a:p>
            <a:pPr marL="55321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Встановлено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шкірний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покрив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голови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шиї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становить 9 %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загальної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площі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шкіри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321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однієї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руки - 9 %; 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321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передньої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поверхні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тулуба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18 %;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задньої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поверхні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тулуба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- 18 %;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однієї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нижньої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кінцівки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- 18 %;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промежини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статевих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органів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- 1 %. 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629" y="1661194"/>
            <a:ext cx="5155900" cy="499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873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body" idx="1"/>
          </p:nvPr>
        </p:nvSpPr>
        <p:spPr>
          <a:xfrm>
            <a:off x="283336" y="991673"/>
            <a:ext cx="9478850" cy="418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ru-RU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Другий</a:t>
            </a:r>
            <a: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спосіб</a:t>
            </a:r>
            <a: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визначення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опікової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поверхні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спосіб</a:t>
            </a:r>
            <a: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Глумова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полягає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тому,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невеликі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площею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вимірюються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допомогою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долоні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45720" lvl="0" indent="45720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60"/>
              <a:buNone/>
            </a:pP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Площа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долоні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дорослої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людини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складає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1-1,2 %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загальної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поверхні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тіла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2479" y="1557069"/>
            <a:ext cx="3231793" cy="5044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58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028868" cy="153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ru-RU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Кровотечі бувають зовнішніми і внутрішніми.</a:t>
            </a: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98415" y="1942384"/>
            <a:ext cx="11968843" cy="3756640"/>
            <a:chOff x="-17495" y="409798"/>
            <a:chExt cx="11968843" cy="3756640"/>
          </a:xfrm>
        </p:grpSpPr>
        <p:sp>
          <p:nvSpPr>
            <p:cNvPr id="167" name="Google Shape;167;p7"/>
            <p:cNvSpPr/>
            <p:nvPr/>
          </p:nvSpPr>
          <p:spPr>
            <a:xfrm>
              <a:off x="2158306" y="1879669"/>
              <a:ext cx="3428439" cy="2286769"/>
            </a:xfrm>
            <a:prstGeom prst="rect">
              <a:avLst/>
            </a:prstGeom>
            <a:solidFill>
              <a:srgbClr val="E1F7CF">
                <a:alpha val="89411"/>
              </a:srgbClr>
            </a:solidFill>
            <a:ln w="19050" cap="rnd" cmpd="sng">
              <a:solidFill>
                <a:srgbClr val="E1F7CF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2706856" y="1879669"/>
              <a:ext cx="2879889" cy="228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3350" rIns="213350" bIns="21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ru-RU" sz="3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витікання крові з рани або природних отворів тіла (носа, рота). </a:t>
              </a:r>
              <a:endParaRPr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-17495" y="409798"/>
              <a:ext cx="2761516" cy="2625476"/>
            </a:xfrm>
            <a:prstGeom prst="ellipse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386920" y="794290"/>
              <a:ext cx="1952686" cy="1856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зовнішні</a:t>
              </a:r>
              <a:endPara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43116" y="1818681"/>
              <a:ext cx="4108232" cy="2286769"/>
            </a:xfrm>
            <a:prstGeom prst="rect">
              <a:avLst/>
            </a:prstGeom>
            <a:solidFill>
              <a:srgbClr val="CFECE2">
                <a:alpha val="89411"/>
              </a:srgbClr>
            </a:solidFill>
            <a:ln w="19050" cap="rnd" cmpd="sng">
              <a:solidFill>
                <a:srgbClr val="CFECE2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8500433" y="1818681"/>
              <a:ext cx="3450915" cy="228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3350" rIns="213350" bIns="21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ru-RU" sz="3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скупчення крові в порожнинах тіла (плевральної, черевної, серцевої).</a:t>
              </a:r>
              <a:endParaRPr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5760512" y="509428"/>
              <a:ext cx="2761516" cy="2625476"/>
            </a:xfrm>
            <a:prstGeom prst="ellipse">
              <a:avLst/>
            </a:prstGeom>
            <a:solidFill>
              <a:srgbClr val="5DCCA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6164927" y="893920"/>
              <a:ext cx="1952686" cy="1856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внутрішні</a:t>
              </a:r>
              <a:endPara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body" idx="1"/>
          </p:nvPr>
        </p:nvSpPr>
        <p:spPr>
          <a:xfrm>
            <a:off x="277502" y="257577"/>
            <a:ext cx="11603865" cy="660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ДОПОМОГА ПРИ ТЕРМІЧНИХ ОПІКАХ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8288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Зніміть будь-який одяг або прикраси, що знаходяться поблизу ділянки опіку. Але не чіпайте речей, які прилипли до ураженої шкіри.</a:t>
            </a:r>
            <a:endParaRPr/>
          </a:p>
          <a:p>
            <a:pPr marL="228600" lvl="0" indent="-18288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Прикрийте рану стерильною пов’язкою.</a:t>
            </a:r>
            <a:endParaRPr/>
          </a:p>
          <a:p>
            <a:pPr marL="228600" lvl="0" indent="-18288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Дайте потерпілому випити води, щоб зменшити інтоксикацію та уникнути зневоднення.</a:t>
            </a:r>
            <a:endParaRPr/>
          </a:p>
          <a:p>
            <a:pPr marL="228600" lvl="0" indent="-18288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Можна дати знеболювальний лікарський засіб, наприклад парацетомол чи ібупрофен, які використовують для полегшення болю будь-якого типу та інтенсивності.</a:t>
            </a:r>
            <a:endParaRPr/>
          </a:p>
          <a:p>
            <a:pPr marL="228600" lvl="0" indent="-18288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Отпимальна поза для людини з опіком обличчя або очей, – сидяча. Це допоможе зменшити набряк.</a:t>
            </a:r>
            <a:endParaRPr/>
          </a:p>
          <a:p>
            <a:pPr marL="228600" lvl="0" indent="-18288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опіках ІІ-ІV ст. телефонуйте 103.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075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>
            <a:spLocks noGrp="1"/>
          </p:cNvSpPr>
          <p:nvPr>
            <p:ph type="title"/>
          </p:nvPr>
        </p:nvSpPr>
        <p:spPr>
          <a:xfrm>
            <a:off x="257577" y="300508"/>
            <a:ext cx="11656595" cy="60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Times New Roman"/>
              <a:buNone/>
            </a:pPr>
            <a:r>
              <a:rPr lang="ru-RU" sz="3959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 надання ПД при хімічних опіках:</a:t>
            </a:r>
            <a:endParaRPr sz="3959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2"/>
          <p:cNvSpPr txBox="1">
            <a:spLocks noGrp="1"/>
          </p:cNvSpPr>
          <p:nvPr>
            <p:ph type="body" idx="1"/>
          </p:nvPr>
        </p:nvSpPr>
        <p:spPr>
          <a:xfrm>
            <a:off x="370873" y="901522"/>
            <a:ext cx="9987777" cy="570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6052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</a:t>
            </a:r>
            <a:r>
              <a:rPr lang="ru-RU" sz="3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спричинений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сухою </a:t>
            </a:r>
            <a:r>
              <a:rPr lang="ru-RU" sz="30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хімічною</a:t>
            </a:r>
            <a:r>
              <a:rPr lang="ru-RU" sz="3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3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речовиною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струсіть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хімічну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речовину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не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забуваючи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особисту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безпеку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потім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надайте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допомогу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як при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термічному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опіку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3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6052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" lvl="0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опіках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концентрованими</a:t>
            </a:r>
            <a:r>
              <a:rPr lang="ru-RU" sz="3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кислотами </a:t>
            </a:r>
            <a:r>
              <a:rPr lang="ru-RU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3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крім</a:t>
            </a:r>
            <a:r>
              <a:rPr lang="ru-RU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сірчаної</a:t>
            </a:r>
            <a:r>
              <a:rPr lang="ru-RU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ru-RU" sz="3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лугами</a:t>
            </a:r>
            <a:r>
              <a:rPr lang="ru-RU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поверхню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опіку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протягом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10-20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хв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поливають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холодною водою.</a:t>
            </a:r>
            <a:endParaRPr dirty="0"/>
          </a:p>
          <a:p>
            <a:pPr marL="45720" lvl="0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опіках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фосфором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уражену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частину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тіла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занурюють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воді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оскільки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фосфор на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повітрі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спалахує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водою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видаляють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шматочки</a:t>
            </a: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фосфору.</a:t>
            </a:r>
            <a:endParaRPr dirty="0"/>
          </a:p>
        </p:txBody>
      </p:sp>
      <p:pic>
        <p:nvPicPr>
          <p:cNvPr id="199" name="Google Shape;19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954" y="955910"/>
            <a:ext cx="3276068" cy="2798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932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0" y="136478"/>
            <a:ext cx="10053145" cy="60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Times New Roman"/>
              <a:buNone/>
            </a:pPr>
            <a:r>
              <a:rPr lang="ru-RU" sz="39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Особливості</a:t>
            </a:r>
            <a:r>
              <a:rPr lang="ru-RU" sz="39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9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надання</a:t>
            </a:r>
            <a:r>
              <a:rPr lang="ru-RU" sz="39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ПД при </a:t>
            </a:r>
            <a:r>
              <a:rPr lang="ru-RU" sz="39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хімічних</a:t>
            </a:r>
            <a:r>
              <a:rPr lang="ru-RU" sz="39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9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опіках</a:t>
            </a:r>
            <a:r>
              <a:rPr lang="ru-RU" sz="39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959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3"/>
          <p:cNvSpPr txBox="1">
            <a:spLocks noGrp="1"/>
          </p:cNvSpPr>
          <p:nvPr>
            <p:ph type="body" idx="1"/>
          </p:nvPr>
        </p:nvSpPr>
        <p:spPr>
          <a:xfrm>
            <a:off x="156789" y="737492"/>
            <a:ext cx="9896356" cy="553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опіках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негашеним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вапном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сірчаною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кислотою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якому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-RU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змивайте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водою!</a:t>
            </a:r>
            <a:r>
              <a:rPr lang="ru-RU" sz="3200" dirty="0"/>
              <a:t> 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Хімікати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слід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видаляти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сухою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серветкою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і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тільки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цього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уражену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ділянку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можна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обробити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водою і рану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закривають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марлевою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пов’язкою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При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взаємодії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водою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відбувається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хімічна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реакція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вивільненням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тепла,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поглиблює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</a:t>
            </a:r>
            <a:endParaRPr dirty="0"/>
          </a:p>
          <a:p>
            <a:pPr marL="45720" lvl="0" indent="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хімічному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ураженні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очей 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реакція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потерпілого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терти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якому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робіть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цього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оскільки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так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тільки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посприяє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проникненню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хімічних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реагентів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вглиб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тканин ока. При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хімічному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опіку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очі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потрібно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рясно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промити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струменем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води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звернутися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лікаря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0893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7;p41"/>
          <p:cNvSpPr txBox="1">
            <a:spLocks noGrp="1"/>
          </p:cNvSpPr>
          <p:nvPr>
            <p:ph type="title"/>
          </p:nvPr>
        </p:nvSpPr>
        <p:spPr>
          <a:xfrm>
            <a:off x="163773" y="1524000"/>
            <a:ext cx="9778969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Times New Roman"/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b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8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</a:t>
            </a:r>
            <a:r>
              <a:rPr lang="ru-RU" sz="8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запитання</a:t>
            </a:r>
            <a:r>
              <a:rPr lang="ru-RU" sz="8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8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057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8"/>
          <p:cNvGrpSpPr/>
          <p:nvPr/>
        </p:nvGrpSpPr>
        <p:grpSpPr>
          <a:xfrm>
            <a:off x="851799" y="223600"/>
            <a:ext cx="9539790" cy="6072333"/>
            <a:chOff x="851811" y="4663"/>
            <a:chExt cx="9539790" cy="4649566"/>
          </a:xfrm>
        </p:grpSpPr>
        <p:sp>
          <p:nvSpPr>
            <p:cNvPr id="180" name="Google Shape;180;p8"/>
            <p:cNvSpPr/>
            <p:nvPr/>
          </p:nvSpPr>
          <p:spPr>
            <a:xfrm>
              <a:off x="5473718" y="3152390"/>
              <a:ext cx="926840" cy="89320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8327" y="0"/>
                  </a:lnTo>
                  <a:lnTo>
                    <a:pt x="68327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1" name="Google Shape;181;p8"/>
            <p:cNvSpPr/>
            <p:nvPr/>
          </p:nvSpPr>
          <p:spPr>
            <a:xfrm>
              <a:off x="5473718" y="2329446"/>
              <a:ext cx="926840" cy="8229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8327" y="120000"/>
                  </a:lnTo>
                  <a:lnTo>
                    <a:pt x="68327" y="0"/>
                  </a:lnTo>
                  <a:lnTo>
                    <a:pt x="12000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2" name="Google Shape;182;p8"/>
            <p:cNvSpPr/>
            <p:nvPr/>
          </p:nvSpPr>
          <p:spPr>
            <a:xfrm>
              <a:off x="5473718" y="613297"/>
              <a:ext cx="926840" cy="2539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8327" y="120000"/>
                  </a:lnTo>
                  <a:lnTo>
                    <a:pt x="68327" y="0"/>
                  </a:lnTo>
                  <a:lnTo>
                    <a:pt x="12000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3" name="Google Shape;183;p8"/>
            <p:cNvSpPr/>
            <p:nvPr/>
          </p:nvSpPr>
          <p:spPr>
            <a:xfrm>
              <a:off x="851811" y="1975188"/>
              <a:ext cx="4621907" cy="2354403"/>
            </a:xfrm>
            <a:prstGeom prst="rect">
              <a:avLst/>
            </a:prstGeom>
            <a:solidFill>
              <a:srgbClr val="4C66C7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851811" y="1975188"/>
              <a:ext cx="4621800" cy="23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40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Залежно від пошкодженої судини розрізняють:</a:t>
              </a:r>
              <a:endParaRPr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6400558" y="4663"/>
              <a:ext cx="3991043" cy="1217268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6400558" y="4663"/>
              <a:ext cx="3991043" cy="1217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артеріальні кровотечі;</a:t>
              </a:r>
              <a:endPara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6400558" y="1720812"/>
              <a:ext cx="3991043" cy="1217268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6400558" y="1720812"/>
              <a:ext cx="3991043" cy="1217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венозні кровотечі;</a:t>
              </a:r>
              <a:endPara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6400558" y="3436961"/>
              <a:ext cx="3991043" cy="1217268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6400558" y="3436961"/>
              <a:ext cx="3991043" cy="1217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капілярні кровотечі;</a:t>
              </a:r>
              <a:endPara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0" y="498675"/>
            <a:ext cx="10212600" cy="5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 sz="3000" b="1" i="1" u="sng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Артеріальна кровотеча</a:t>
            </a:r>
            <a:r>
              <a:rPr lang="ru-RU" sz="3000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кров виливається </a:t>
            </a:r>
            <a:r>
              <a:rPr lang="ru-RU" sz="3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пульсуючим струменем яскраво-червоного кольору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Артеріальна кровотеча призводить до розвитку гострого недокрів'я. Втрата більше 1000 мл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крові загрожує життю хворого і може призвести до смерті.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3000" b="1" i="1" u="sng">
              <a:solidFill>
                <a:srgbClr val="0D78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 sz="3000" b="1" i="1" u="sng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Венозна кровотеча</a:t>
            </a:r>
            <a:r>
              <a:rPr lang="ru-RU" sz="3000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безперервне </a:t>
            </a:r>
            <a:r>
              <a:rPr lang="ru-RU" sz="3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витікання рівномірного струменя  крові темного кольору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Поранення великих вен шиї небезпечно через виникнення повітряної емболії судин серця, мозку. У момент вдиху в просвіт вени надходить повітря.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 b="1" i="1" u="sng">
              <a:solidFill>
                <a:srgbClr val="0D78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body" idx="1"/>
          </p:nvPr>
        </p:nvSpPr>
        <p:spPr>
          <a:xfrm>
            <a:off x="264425" y="1008050"/>
            <a:ext cx="7651200" cy="20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 b="1" i="1" u="sng">
              <a:solidFill>
                <a:srgbClr val="0D78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300" b="1" i="1" u="sng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Капілярна кровотеча</a:t>
            </a:r>
            <a:r>
              <a:rPr lang="ru-RU" sz="3300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рівномірний </a:t>
            </a:r>
            <a:r>
              <a:rPr lang="ru-RU" sz="33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просочування невеликої кількості крові</a:t>
            </a:r>
            <a:r>
              <a:rPr lang="ru-RU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пошкодженої шкіри або органів. Кров минає </a:t>
            </a:r>
            <a:r>
              <a:rPr lang="ru-RU" sz="33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повільно, краплями</a:t>
            </a:r>
            <a:r>
              <a:rPr lang="ru-RU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Капілярна кровотеча зупиняється самостійно.</a:t>
            </a:r>
            <a:endParaRPr sz="19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 b="1" i="1" u="sng">
              <a:solidFill>
                <a:srgbClr val="0D78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>
              <a:solidFill>
                <a:schemeClr val="dk1"/>
              </a:solidFill>
            </a:endParaRPr>
          </a:p>
        </p:txBody>
      </p:sp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6125" y="0"/>
            <a:ext cx="3945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body" idx="1"/>
          </p:nvPr>
        </p:nvSpPr>
        <p:spPr>
          <a:xfrm>
            <a:off x="309092" y="193183"/>
            <a:ext cx="9092485" cy="645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Розрізняють тимчасову і остаточну зупинку кровотечі.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ru-RU" sz="28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Тимчасова зупинка кровотечі</a:t>
            </a:r>
            <a:r>
              <a:rPr lang="ru-RU"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застосовується при наданні першої медичної, долікарської та першої лікарської допомоги: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пальцеве притиснення судини;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максимальне згинання кінцівки в суглобі;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накладення джгута;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накладення затиску в рані;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підняте положення кінцівки.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ru-RU" sz="28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Остаточна зупинка кровотечі</a:t>
            </a:r>
            <a:r>
              <a:rPr lang="ru-RU"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проводиться в асептичних умовах хірургічного стаціонару лікарями - хірургами, травматологами та іншими фахівцями.</a:t>
            </a:r>
            <a:endParaRPr/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1577" y="463639"/>
            <a:ext cx="2608487" cy="52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>
            <a:spLocks noGrp="1"/>
          </p:cNvSpPr>
          <p:nvPr>
            <p:ph type="body" idx="1"/>
          </p:nvPr>
        </p:nvSpPr>
        <p:spPr>
          <a:xfrm>
            <a:off x="141668" y="193183"/>
            <a:ext cx="9697791" cy="645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Артеріальна кровотеча</a:t>
            </a:r>
            <a:r>
              <a:rPr lang="ru-RU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 бути зупинена пальцевим притисненням артерії до кістки проксимальніше (ближче до тулуба) поранення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накладення джгута.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допомогою джгута зупиняють кровотечі на кінцівках. При відсутності джгута можна використовувати підручні засоби: ремінь, мотузку, хустку, косинку і т.д.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Джгут накладається поверх одягу, рушники, косинки, хустки і т.д.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Затягувати джгут потрібно до припинення кровотечі з рани і зникнення периферичного пульсу. 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7988" y="0"/>
            <a:ext cx="3211969" cy="4378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" y="177987"/>
            <a:ext cx="10731010" cy="66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Повітряний поті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963</Words>
  <Application>Microsoft Office PowerPoint</Application>
  <PresentationFormat>Широкий екран</PresentationFormat>
  <Paragraphs>109</Paragraphs>
  <Slides>33</Slides>
  <Notes>26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8" baseType="lpstr">
      <vt:lpstr>Arial</vt:lpstr>
      <vt:lpstr>Noto Sans Symbols</vt:lpstr>
      <vt:lpstr>Times New Roman</vt:lpstr>
      <vt:lpstr>Trebuchet MS</vt:lpstr>
      <vt:lpstr>Грань</vt:lpstr>
      <vt:lpstr>ПЕРША ДОМЕДИЧНА ДОПОМОГА ПРИ КРОВОТЕЧАХ </vt:lpstr>
      <vt:lpstr>Кровотеча – витікання крові з кровоносних судин при порушенні цілісності їх стінки.</vt:lpstr>
      <vt:lpstr>Кровотечі бувають зовнішніми і внутрішніми.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ПЕРША ДОМЕДИЧНА ДОПОМОГА ПРИ ОПІКАХ  </vt:lpstr>
      <vt:lpstr>Презентація PowerPoint</vt:lpstr>
      <vt:lpstr>Презентація PowerPoint</vt:lpstr>
      <vt:lpstr>Перша допомога при опіках</vt:lpstr>
      <vt:lpstr>Презентація PowerPoint</vt:lpstr>
      <vt:lpstr>Презентація PowerPoint</vt:lpstr>
      <vt:lpstr>КАТЕГОРИЧНО ЗАБОРОНЯЄТЬСЯ обробляти рану засобами на жирній основі (олія, масло, мазі);  жиром (гусячим, свинячим, борсуковим, тощо); яєчним жовтком; молочними продуктами (кефіром, вершками, тощо); сечею; спиртовими розчинами, а також розчинами з барвниками; зубною пастою; відварами.          Увага! Спеціально призначені засоби для опіків використовуються лише після охолодження ураженої ділянки</vt:lpstr>
      <vt:lpstr>Необхідно звернутись до лікаря, якщо:</vt:lpstr>
      <vt:lpstr>Презентація PowerPoint</vt:lpstr>
      <vt:lpstr>Презентація PowerPoint</vt:lpstr>
      <vt:lpstr>Презентація PowerPoint</vt:lpstr>
      <vt:lpstr>Особливості надання ПД при хімічних опіках:</vt:lpstr>
      <vt:lpstr>Особливості надання ПД при хімічних опіках:</vt:lpstr>
      <vt:lpstr>ДЯКУЮ ЗА УВАГУ!  Чи є запитання?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ПЕРША ДОМЕДИЧНА ДОПОМОГА ПРИ КРОВОТЕЧАХ </dc:title>
  <dc:creator>Vadym</dc:creator>
  <cp:lastModifiedBy>Vadym</cp:lastModifiedBy>
  <cp:revision>7</cp:revision>
  <dcterms:created xsi:type="dcterms:W3CDTF">2020-04-06T12:20:23Z</dcterms:created>
  <dcterms:modified xsi:type="dcterms:W3CDTF">2022-04-10T20:40:52Z</dcterms:modified>
</cp:coreProperties>
</file>