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58" r:id="rId3"/>
    <p:sldId id="259" r:id="rId4"/>
    <p:sldId id="260" r:id="rId5"/>
    <p:sldId id="261" r:id="rId6"/>
    <p:sldId id="262" r:id="rId7"/>
    <p:sldId id="263" r:id="rId8"/>
    <p:sldId id="268" r:id="rId9"/>
    <p:sldId id="277" r:id="rId10"/>
    <p:sldId id="269" r:id="rId11"/>
    <p:sldId id="270" r:id="rId12"/>
    <p:sldId id="271" r:id="rId13"/>
    <p:sldId id="272" r:id="rId14"/>
    <p:sldId id="273" r:id="rId15"/>
    <p:sldId id="275" r:id="rId16"/>
    <p:sldId id="276" r:id="rId17"/>
    <p:sldId id="278"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hzFRXVQnUIBUtUfooDHskW7Bq1d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3069828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41505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1543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1" name="Google Shape;24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2677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8703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3" name="Google Shape;253;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5538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1" name="Google Shape;281;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3360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6" name="Google Shape;296;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257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1" name="Google Shape;15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5482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863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11800bb06d6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11800bb06d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2746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9068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5588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9101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7217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9" name="Google Shape;22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035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Титульний слайд" type="title">
  <p:cSld name="TITLE">
    <p:spTree>
      <p:nvGrpSpPr>
        <p:cNvPr id="1" name="Shape 22"/>
        <p:cNvGrpSpPr/>
        <p:nvPr/>
      </p:nvGrpSpPr>
      <p:grpSpPr>
        <a:xfrm>
          <a:off x="0" y="0"/>
          <a:ext cx="0" cy="0"/>
          <a:chOff x="0" y="0"/>
          <a:chExt cx="0" cy="0"/>
        </a:xfrm>
      </p:grpSpPr>
      <p:grpSp>
        <p:nvGrpSpPr>
          <p:cNvPr id="23" name="Google Shape;23;p22"/>
          <p:cNvGrpSpPr/>
          <p:nvPr/>
        </p:nvGrpSpPr>
        <p:grpSpPr>
          <a:xfrm>
            <a:off x="0" y="-8467"/>
            <a:ext cx="12192000" cy="6866467"/>
            <a:chOff x="0" y="-8467"/>
            <a:chExt cx="12192000" cy="6866467"/>
          </a:xfrm>
        </p:grpSpPr>
        <p:cxnSp>
          <p:nvCxnSpPr>
            <p:cNvPr id="24" name="Google Shape;24;p22"/>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22"/>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22"/>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22"/>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22"/>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2"/>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C96F06">
                <a:alpha val="69803"/>
              </a:srgbClr>
            </a:solidFill>
            <a:ln>
              <a:noFill/>
            </a:ln>
          </p:spPr>
        </p:sp>
        <p:sp>
          <p:nvSpPr>
            <p:cNvPr id="30" name="Google Shape;30;p22"/>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FFDE6A">
                <a:alpha val="69803"/>
              </a:srgbClr>
            </a:solidFill>
            <a:ln>
              <a:noFill/>
            </a:ln>
          </p:spPr>
        </p:sp>
        <p:sp>
          <p:nvSpPr>
            <p:cNvPr id="31" name="Google Shape;31;p22"/>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22"/>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2"/>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2"/>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2"/>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Назва та підпис">
  <p:cSld name="Назва та підпис">
    <p:spTree>
      <p:nvGrpSpPr>
        <p:cNvPr id="1" name="Shape 90"/>
        <p:cNvGrpSpPr/>
        <p:nvPr/>
      </p:nvGrpSpPr>
      <p:grpSpPr>
        <a:xfrm>
          <a:off x="0" y="0"/>
          <a:ext cx="0" cy="0"/>
          <a:chOff x="0" y="0"/>
          <a:chExt cx="0" cy="0"/>
        </a:xfrm>
      </p:grpSpPr>
      <p:sp>
        <p:nvSpPr>
          <p:cNvPr id="91" name="Google Shape;91;p31"/>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31"/>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3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3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3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Цитата з підписом">
  <p:cSld name="Цитата з підписом">
    <p:spTree>
      <p:nvGrpSpPr>
        <p:cNvPr id="1" name="Shape 96"/>
        <p:cNvGrpSpPr/>
        <p:nvPr/>
      </p:nvGrpSpPr>
      <p:grpSpPr>
        <a:xfrm>
          <a:off x="0" y="0"/>
          <a:ext cx="0" cy="0"/>
          <a:chOff x="0" y="0"/>
          <a:chExt cx="0" cy="0"/>
        </a:xfrm>
      </p:grpSpPr>
      <p:sp>
        <p:nvSpPr>
          <p:cNvPr id="97" name="Google Shape;97;p32"/>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32"/>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32"/>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3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3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
        <p:nvSpPr>
          <p:cNvPr id="103" name="Google Shape;103;p32"/>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uk-UA" sz="8000" b="0" i="0" u="none" strike="noStrike" cap="none">
                <a:solidFill>
                  <a:srgbClr val="FFDE6A"/>
                </a:solidFill>
                <a:latin typeface="Arial"/>
                <a:ea typeface="Arial"/>
                <a:cs typeface="Arial"/>
                <a:sym typeface="Arial"/>
              </a:rPr>
              <a:t>“</a:t>
            </a:r>
            <a:endParaRPr/>
          </a:p>
        </p:txBody>
      </p:sp>
      <p:sp>
        <p:nvSpPr>
          <p:cNvPr id="104" name="Google Shape;104;p32"/>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uk-UA" sz="8000" b="0" i="0" u="none" strike="noStrike" cap="none">
                <a:solidFill>
                  <a:srgbClr val="FFDE6A"/>
                </a:solidFill>
                <a:latin typeface="Arial"/>
                <a:ea typeface="Arial"/>
                <a:cs typeface="Arial"/>
                <a:sym typeface="Arial"/>
              </a:rPr>
              <a:t>”</a:t>
            </a:r>
            <a:endParaRPr sz="1800" b="0" i="0" u="none" strike="noStrike" cap="none">
              <a:solidFill>
                <a:srgbClr val="FFDE6A"/>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Картка назви">
  <p:cSld name="Картка назви">
    <p:spTree>
      <p:nvGrpSpPr>
        <p:cNvPr id="1" name="Shape 105"/>
        <p:cNvGrpSpPr/>
        <p:nvPr/>
      </p:nvGrpSpPr>
      <p:grpSpPr>
        <a:xfrm>
          <a:off x="0" y="0"/>
          <a:ext cx="0" cy="0"/>
          <a:chOff x="0" y="0"/>
          <a:chExt cx="0" cy="0"/>
        </a:xfrm>
      </p:grpSpPr>
      <p:sp>
        <p:nvSpPr>
          <p:cNvPr id="106" name="Google Shape;106;p33"/>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33"/>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3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3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3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Картка назви цитати">
  <p:cSld name="Картка назви цитати">
    <p:spTree>
      <p:nvGrpSpPr>
        <p:cNvPr id="1" name="Shape 111"/>
        <p:cNvGrpSpPr/>
        <p:nvPr/>
      </p:nvGrpSpPr>
      <p:grpSpPr>
        <a:xfrm>
          <a:off x="0" y="0"/>
          <a:ext cx="0" cy="0"/>
          <a:chOff x="0" y="0"/>
          <a:chExt cx="0" cy="0"/>
        </a:xfrm>
      </p:grpSpPr>
      <p:sp>
        <p:nvSpPr>
          <p:cNvPr id="112" name="Google Shape;112;p3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34"/>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34"/>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3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3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3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
        <p:nvSpPr>
          <p:cNvPr id="118" name="Google Shape;118;p3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uk-UA" sz="8000" b="0" i="0" u="none" strike="noStrike" cap="none">
                <a:solidFill>
                  <a:srgbClr val="FFDE6A"/>
                </a:solidFill>
                <a:latin typeface="Arial"/>
                <a:ea typeface="Arial"/>
                <a:cs typeface="Arial"/>
                <a:sym typeface="Arial"/>
              </a:rPr>
              <a:t>“</a:t>
            </a:r>
            <a:endParaRPr/>
          </a:p>
        </p:txBody>
      </p:sp>
      <p:sp>
        <p:nvSpPr>
          <p:cNvPr id="119" name="Google Shape;119;p3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uk-UA" sz="8000" b="0" i="0" u="none" strike="noStrike" cap="none">
                <a:solidFill>
                  <a:srgbClr val="FFDE6A"/>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Істина/хибність">
  <p:cSld name="Істина/хибність">
    <p:spTree>
      <p:nvGrpSpPr>
        <p:cNvPr id="1" name="Shape 120"/>
        <p:cNvGrpSpPr/>
        <p:nvPr/>
      </p:nvGrpSpPr>
      <p:grpSpPr>
        <a:xfrm>
          <a:off x="0" y="0"/>
          <a:ext cx="0" cy="0"/>
          <a:chOff x="0" y="0"/>
          <a:chExt cx="0" cy="0"/>
        </a:xfrm>
      </p:grpSpPr>
      <p:sp>
        <p:nvSpPr>
          <p:cNvPr id="121" name="Google Shape;121;p35"/>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35"/>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35"/>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3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Заголовок і вертикальний текст" type="vertTx">
  <p:cSld name="VERTICAL_TEXT">
    <p:spTree>
      <p:nvGrpSpPr>
        <p:cNvPr id="1" name="Shape 127"/>
        <p:cNvGrpSpPr/>
        <p:nvPr/>
      </p:nvGrpSpPr>
      <p:grpSpPr>
        <a:xfrm>
          <a:off x="0" y="0"/>
          <a:ext cx="0" cy="0"/>
          <a:chOff x="0" y="0"/>
          <a:chExt cx="0" cy="0"/>
        </a:xfrm>
      </p:grpSpPr>
      <p:sp>
        <p:nvSpPr>
          <p:cNvPr id="128" name="Google Shape;128;p3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6"/>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3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3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Вертикальний заголовок і текст" type="vertTitleAndTx">
  <p:cSld name="VERTICAL_TITLE_AND_VERTICAL_TEXT">
    <p:spTree>
      <p:nvGrpSpPr>
        <p:cNvPr id="1" name="Shape 133"/>
        <p:cNvGrpSpPr/>
        <p:nvPr/>
      </p:nvGrpSpPr>
      <p:grpSpPr>
        <a:xfrm>
          <a:off x="0" y="0"/>
          <a:ext cx="0" cy="0"/>
          <a:chOff x="0" y="0"/>
          <a:chExt cx="0" cy="0"/>
        </a:xfrm>
      </p:grpSpPr>
      <p:sp>
        <p:nvSpPr>
          <p:cNvPr id="134" name="Google Shape;134;p37"/>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37"/>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3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3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3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і об'єкт" type="obj">
  <p:cSld name="OBJECT">
    <p:spTree>
      <p:nvGrpSpPr>
        <p:cNvPr id="1" name="Shape 39"/>
        <p:cNvGrpSpPr/>
        <p:nvPr/>
      </p:nvGrpSpPr>
      <p:grpSpPr>
        <a:xfrm>
          <a:off x="0" y="0"/>
          <a:ext cx="0" cy="0"/>
          <a:chOff x="0" y="0"/>
          <a:chExt cx="0" cy="0"/>
        </a:xfrm>
      </p:grpSpPr>
      <p:sp>
        <p:nvSpPr>
          <p:cNvPr id="40" name="Google Shape;40;p2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озділу" type="secHead">
  <p:cSld name="SECTION_HEADER">
    <p:spTree>
      <p:nvGrpSpPr>
        <p:cNvPr id="1" name="Shape 45"/>
        <p:cNvGrpSpPr/>
        <p:nvPr/>
      </p:nvGrpSpPr>
      <p:grpSpPr>
        <a:xfrm>
          <a:off x="0" y="0"/>
          <a:ext cx="0" cy="0"/>
          <a:chOff x="0" y="0"/>
          <a:chExt cx="0" cy="0"/>
        </a:xfrm>
      </p:grpSpPr>
      <p:sp>
        <p:nvSpPr>
          <p:cNvPr id="46" name="Google Shape;46;p24"/>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4"/>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8" name="Google Shape;48;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єкти" type="twoObj">
  <p:cSld name="TWO_OBJECTS">
    <p:spTree>
      <p:nvGrpSpPr>
        <p:cNvPr id="1" name="Shape 51"/>
        <p:cNvGrpSpPr/>
        <p:nvPr/>
      </p:nvGrpSpPr>
      <p:grpSpPr>
        <a:xfrm>
          <a:off x="0" y="0"/>
          <a:ext cx="0" cy="0"/>
          <a:chOff x="0" y="0"/>
          <a:chExt cx="0" cy="0"/>
        </a:xfrm>
      </p:grpSpPr>
      <p:sp>
        <p:nvSpPr>
          <p:cNvPr id="52" name="Google Shape;52;p2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5"/>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4" name="Google Shape;54;p25"/>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5" name="Google Shape;55;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Порівняння" type="twoTxTwoObj">
  <p:cSld name="TWO_OBJECTS_WITH_TEXT">
    <p:spTree>
      <p:nvGrpSpPr>
        <p:cNvPr id="1" name="Shape 58"/>
        <p:cNvGrpSpPr/>
        <p:nvPr/>
      </p:nvGrpSpPr>
      <p:grpSpPr>
        <a:xfrm>
          <a:off x="0" y="0"/>
          <a:ext cx="0" cy="0"/>
          <a:chOff x="0" y="0"/>
          <a:chExt cx="0" cy="0"/>
        </a:xfrm>
      </p:grpSpPr>
      <p:sp>
        <p:nvSpPr>
          <p:cNvPr id="59" name="Google Shape;59;p2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6"/>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26"/>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26"/>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26"/>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Лише заголовок" type="titleOnly">
  <p:cSld name="TITLE_ONLY">
    <p:spTree>
      <p:nvGrpSpPr>
        <p:cNvPr id="1" name="Shape 67"/>
        <p:cNvGrpSpPr/>
        <p:nvPr/>
      </p:nvGrpSpPr>
      <p:grpSpPr>
        <a:xfrm>
          <a:off x="0" y="0"/>
          <a:ext cx="0" cy="0"/>
          <a:chOff x="0" y="0"/>
          <a:chExt cx="0" cy="0"/>
        </a:xfrm>
      </p:grpSpPr>
      <p:sp>
        <p:nvSpPr>
          <p:cNvPr id="68" name="Google Shape;68;p2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ий слайд" type="blank">
  <p:cSld name="BLANK">
    <p:spTree>
      <p:nvGrpSpPr>
        <p:cNvPr id="1" name="Shape 72"/>
        <p:cNvGrpSpPr/>
        <p:nvPr/>
      </p:nvGrpSpPr>
      <p:grpSpPr>
        <a:xfrm>
          <a:off x="0" y="0"/>
          <a:ext cx="0" cy="0"/>
          <a:chOff x="0" y="0"/>
          <a:chExt cx="0" cy="0"/>
        </a:xfrm>
      </p:grpSpPr>
      <p:sp>
        <p:nvSpPr>
          <p:cNvPr id="73" name="Google Shape;73;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Вміст із підписом" type="objTx">
  <p:cSld name="OBJECT_WITH_CAPTION_TEXT">
    <p:spTree>
      <p:nvGrpSpPr>
        <p:cNvPr id="1" name="Shape 76"/>
        <p:cNvGrpSpPr/>
        <p:nvPr/>
      </p:nvGrpSpPr>
      <p:grpSpPr>
        <a:xfrm>
          <a:off x="0" y="0"/>
          <a:ext cx="0" cy="0"/>
          <a:chOff x="0" y="0"/>
          <a:chExt cx="0" cy="0"/>
        </a:xfrm>
      </p:grpSpPr>
      <p:sp>
        <p:nvSpPr>
          <p:cNvPr id="77" name="Google Shape;77;p29"/>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9"/>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29"/>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Зображення з підписом" type="picTx">
  <p:cSld name="PICTURE_WITH_CAPTION_TEXT">
    <p:spTree>
      <p:nvGrpSpPr>
        <p:cNvPr id="1" name="Shape 83"/>
        <p:cNvGrpSpPr/>
        <p:nvPr/>
      </p:nvGrpSpPr>
      <p:grpSpPr>
        <a:xfrm>
          <a:off x="0" y="0"/>
          <a:ext cx="0" cy="0"/>
          <a:chOff x="0" y="0"/>
          <a:chExt cx="0" cy="0"/>
        </a:xfrm>
      </p:grpSpPr>
      <p:sp>
        <p:nvSpPr>
          <p:cNvPr id="84" name="Google Shape;84;p30"/>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30"/>
          <p:cNvSpPr>
            <a:spLocks noGrp="1"/>
          </p:cNvSpPr>
          <p:nvPr>
            <p:ph type="pic" idx="2"/>
          </p:nvPr>
        </p:nvSpPr>
        <p:spPr>
          <a:xfrm>
            <a:off x="677334" y="609600"/>
            <a:ext cx="8596668" cy="3845718"/>
          </a:xfrm>
          <a:prstGeom prst="rect">
            <a:avLst/>
          </a:prstGeom>
          <a:noFill/>
          <a:ln>
            <a:noFill/>
          </a:ln>
        </p:spPr>
      </p:sp>
      <p:sp>
        <p:nvSpPr>
          <p:cNvPr id="86" name="Google Shape;86;p30"/>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3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3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3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uk-U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21"/>
          <p:cNvGrpSpPr/>
          <p:nvPr/>
        </p:nvGrpSpPr>
        <p:grpSpPr>
          <a:xfrm>
            <a:off x="0" y="-8467"/>
            <a:ext cx="12192000" cy="6866467"/>
            <a:chOff x="0" y="-8467"/>
            <a:chExt cx="12192000" cy="6866467"/>
          </a:xfrm>
        </p:grpSpPr>
        <p:cxnSp>
          <p:nvCxnSpPr>
            <p:cNvPr id="7" name="Google Shape;7;p21"/>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21"/>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21"/>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21"/>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21"/>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1"/>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C96F06">
                <a:alpha val="69803"/>
              </a:srgbClr>
            </a:solidFill>
            <a:ln>
              <a:noFill/>
            </a:ln>
          </p:spPr>
        </p:sp>
        <p:sp>
          <p:nvSpPr>
            <p:cNvPr id="13" name="Google Shape;13;p21"/>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FFDE6A">
                <a:alpha val="69803"/>
              </a:srgbClr>
            </a:solidFill>
            <a:ln>
              <a:noFill/>
            </a:ln>
          </p:spPr>
        </p:sp>
        <p:sp>
          <p:nvSpPr>
            <p:cNvPr id="14" name="Google Shape;14;p21"/>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21"/>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1"/>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21"/>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2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uk-UA"/>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ctrTitle"/>
          </p:nvPr>
        </p:nvSpPr>
        <p:spPr>
          <a:xfrm>
            <a:off x="245661" y="412701"/>
            <a:ext cx="9813701" cy="5422006"/>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002060"/>
              </a:buClr>
              <a:buSzPts val="5400"/>
              <a:buFont typeface="Times New Roman"/>
              <a:buNone/>
            </a:pPr>
            <a:r>
              <a:rPr lang="uk-UA" sz="5000" b="1" dirty="0">
                <a:solidFill>
                  <a:srgbClr val="002060"/>
                </a:solidFill>
                <a:latin typeface="Times New Roman"/>
                <a:ea typeface="Times New Roman"/>
                <a:cs typeface="Times New Roman"/>
                <a:sym typeface="Times New Roman"/>
              </a:rPr>
              <a:t>Перша долікарська допомога при невідкладних станах, </a:t>
            </a:r>
            <a:r>
              <a:rPr lang="uk-UA" sz="5000" dirty="0">
                <a:solidFill>
                  <a:srgbClr val="002060"/>
                </a:solidFill>
                <a:latin typeface="Times New Roman"/>
                <a:ea typeface="Times New Roman"/>
                <a:cs typeface="Times New Roman"/>
                <a:sym typeface="Times New Roman"/>
              </a:rPr>
              <a:t/>
            </a:r>
            <a:br>
              <a:rPr lang="uk-UA" sz="5000" dirty="0">
                <a:solidFill>
                  <a:srgbClr val="002060"/>
                </a:solidFill>
                <a:latin typeface="Times New Roman"/>
                <a:ea typeface="Times New Roman"/>
                <a:cs typeface="Times New Roman"/>
                <a:sym typeface="Times New Roman"/>
              </a:rPr>
            </a:br>
            <a:r>
              <a:rPr lang="uk-UA" sz="5000" b="1" dirty="0">
                <a:solidFill>
                  <a:srgbClr val="002060"/>
                </a:solidFill>
                <a:latin typeface="Times New Roman"/>
                <a:ea typeface="Times New Roman"/>
                <a:cs typeface="Times New Roman"/>
                <a:sym typeface="Times New Roman"/>
              </a:rPr>
              <a:t>що виникають у повсякденні.</a:t>
            </a:r>
            <a:br>
              <a:rPr lang="uk-UA" sz="5000" b="1" dirty="0">
                <a:solidFill>
                  <a:srgbClr val="002060"/>
                </a:solidFill>
                <a:latin typeface="Times New Roman"/>
                <a:ea typeface="Times New Roman"/>
                <a:cs typeface="Times New Roman"/>
                <a:sym typeface="Times New Roman"/>
              </a:rPr>
            </a:br>
            <a:r>
              <a:rPr lang="uk-UA" sz="5000" dirty="0">
                <a:solidFill>
                  <a:srgbClr val="002060"/>
                </a:solidFill>
                <a:latin typeface="Times New Roman"/>
                <a:ea typeface="Times New Roman"/>
                <a:cs typeface="Times New Roman"/>
                <a:sym typeface="Times New Roman"/>
              </a:rPr>
              <a:t/>
            </a:r>
            <a:br>
              <a:rPr lang="uk-UA" sz="5000" dirty="0">
                <a:solidFill>
                  <a:srgbClr val="002060"/>
                </a:solidFill>
                <a:latin typeface="Times New Roman"/>
                <a:ea typeface="Times New Roman"/>
                <a:cs typeface="Times New Roman"/>
                <a:sym typeface="Times New Roman"/>
              </a:rPr>
            </a:br>
            <a:r>
              <a:rPr lang="uk-UA" sz="5000" b="1" dirty="0">
                <a:solidFill>
                  <a:srgbClr val="002060"/>
                </a:solidFill>
                <a:latin typeface="Times New Roman"/>
                <a:ea typeface="Times New Roman"/>
                <a:cs typeface="Times New Roman"/>
                <a:sym typeface="Times New Roman"/>
              </a:rPr>
              <a:t>Алгоритм дій при проведенні серцево-легеневої реанімації.</a:t>
            </a:r>
            <a:endParaRPr sz="5000" dirty="0">
              <a:solidFill>
                <a:srgbClr val="002060"/>
              </a:solidFill>
              <a:latin typeface="Times New Roman"/>
              <a:ea typeface="Times New Roman"/>
              <a:cs typeface="Times New Roman"/>
              <a:sym typeface="Times New Roman"/>
            </a:endParaRPr>
          </a:p>
        </p:txBody>
      </p:sp>
      <p:sp>
        <p:nvSpPr>
          <p:cNvPr id="3" name="TextBox 2"/>
          <p:cNvSpPr txBox="1"/>
          <p:nvPr/>
        </p:nvSpPr>
        <p:spPr>
          <a:xfrm>
            <a:off x="245661" y="0"/>
            <a:ext cx="10440538" cy="1077218"/>
          </a:xfrm>
          <a:prstGeom prst="rect">
            <a:avLst/>
          </a:prstGeom>
          <a:noFill/>
        </p:spPr>
        <p:txBody>
          <a:bodyPr wrap="square" rtlCol="0">
            <a:spAutoFit/>
          </a:bodyPr>
          <a:lstStyle/>
          <a:p>
            <a:pPr algn="ctr"/>
            <a:r>
              <a:rPr lang="uk-UA" sz="3200" dirty="0" smtClean="0">
                <a:latin typeface="Times New Roman" panose="02020603050405020304" pitchFamily="18" charset="0"/>
                <a:cs typeface="Times New Roman" panose="02020603050405020304" pitchFamily="18" charset="0"/>
              </a:rPr>
              <a:t>Одеський національний університет імені І.І. Мечникова</a:t>
            </a:r>
          </a:p>
          <a:p>
            <a:pPr algn="ctr"/>
            <a:r>
              <a:rPr lang="uk-UA" sz="3200" dirty="0" smtClean="0">
                <a:latin typeface="Times New Roman" panose="02020603050405020304" pitchFamily="18" charset="0"/>
                <a:cs typeface="Times New Roman" panose="02020603050405020304" pitchFamily="18" charset="0"/>
              </a:rPr>
              <a:t>Кафедра </a:t>
            </a:r>
            <a:r>
              <a:rPr lang="uk-UA" sz="3200" dirty="0" err="1" smtClean="0">
                <a:latin typeface="Times New Roman" panose="02020603050405020304" pitchFamily="18" charset="0"/>
                <a:cs typeface="Times New Roman" panose="02020603050405020304" pitchFamily="18" charset="0"/>
              </a:rPr>
              <a:t>здоров</a:t>
            </a:r>
            <a:r>
              <a:rPr lang="en-US" sz="3200" dirty="0" smtClean="0">
                <a:latin typeface="Times New Roman" panose="02020603050405020304" pitchFamily="18" charset="0"/>
                <a:cs typeface="Times New Roman" panose="02020603050405020304" pitchFamily="18" charset="0"/>
              </a:rPr>
              <a:t>’</a:t>
            </a:r>
            <a:r>
              <a:rPr lang="uk-UA" sz="3200" dirty="0" smtClean="0">
                <a:latin typeface="Times New Roman" panose="02020603050405020304" pitchFamily="18" charset="0"/>
                <a:cs typeface="Times New Roman" panose="02020603050405020304" pitchFamily="18" charset="0"/>
              </a:rPr>
              <a:t>я людини та цивільної безпеки</a:t>
            </a:r>
            <a:endParaRPr lang="uk-UA" sz="3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581702" y="5985798"/>
            <a:ext cx="6182436" cy="523220"/>
          </a:xfrm>
          <a:prstGeom prst="rect">
            <a:avLst/>
          </a:prstGeom>
          <a:noFill/>
        </p:spPr>
        <p:txBody>
          <a:bodyPr wrap="square" rtlCol="0">
            <a:spAutoFit/>
          </a:bodyPr>
          <a:lstStyle/>
          <a:p>
            <a:r>
              <a:rPr lang="uk-UA" sz="2800" b="1" dirty="0" smtClean="0">
                <a:latin typeface="Times New Roman" panose="02020603050405020304" pitchFamily="18" charset="0"/>
                <a:cs typeface="Times New Roman" panose="02020603050405020304" pitchFamily="18" charset="0"/>
              </a:rPr>
              <a:t>Спікер: </a:t>
            </a:r>
            <a:r>
              <a:rPr lang="uk-UA" sz="2800" dirty="0" smtClean="0">
                <a:latin typeface="Times New Roman" panose="02020603050405020304" pitchFamily="18" charset="0"/>
                <a:cs typeface="Times New Roman" panose="02020603050405020304" pitchFamily="18" charset="0"/>
              </a:rPr>
              <a:t>доцент кафедри Вадим </a:t>
            </a:r>
            <a:r>
              <a:rPr lang="uk-UA" sz="2800" dirty="0" err="1" smtClean="0">
                <a:latin typeface="Times New Roman" panose="02020603050405020304" pitchFamily="18" charset="0"/>
                <a:cs typeface="Times New Roman" panose="02020603050405020304" pitchFamily="18" charset="0"/>
              </a:rPr>
              <a:t>Пєнов</a:t>
            </a:r>
            <a:endParaRPr lang="uk-UA"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3"/>
          <p:cNvSpPr txBox="1">
            <a:spLocks noGrp="1"/>
          </p:cNvSpPr>
          <p:nvPr>
            <p:ph type="title"/>
          </p:nvPr>
        </p:nvSpPr>
        <p:spPr>
          <a:xfrm>
            <a:off x="0" y="-115908"/>
            <a:ext cx="9607639" cy="56667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000"/>
              <a:buFont typeface="Times New Roman"/>
              <a:buNone/>
            </a:pPr>
            <a:r>
              <a:rPr lang="uk-UA" sz="3000" b="1">
                <a:solidFill>
                  <a:srgbClr val="FF0000"/>
                </a:solidFill>
                <a:latin typeface="Times New Roman"/>
                <a:ea typeface="Times New Roman"/>
                <a:cs typeface="Times New Roman"/>
                <a:sym typeface="Times New Roman"/>
              </a:rPr>
              <a:t>Як робити СЛР для дорослих:</a:t>
            </a:r>
            <a:endParaRPr sz="3000">
              <a:solidFill>
                <a:srgbClr val="FF0000"/>
              </a:solidFill>
              <a:latin typeface="Times New Roman"/>
              <a:ea typeface="Times New Roman"/>
              <a:cs typeface="Times New Roman"/>
              <a:sym typeface="Times New Roman"/>
            </a:endParaRPr>
          </a:p>
        </p:txBody>
      </p:sp>
      <p:sp>
        <p:nvSpPr>
          <p:cNvPr id="232" name="Google Shape;232;p13"/>
          <p:cNvSpPr txBox="1">
            <a:spLocks noGrp="1"/>
          </p:cNvSpPr>
          <p:nvPr>
            <p:ph type="body" idx="1"/>
          </p:nvPr>
        </p:nvSpPr>
        <p:spPr>
          <a:xfrm>
            <a:off x="141668" y="321974"/>
            <a:ext cx="10831132" cy="6407238"/>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11. Кожні 30 натискань чергуйте з 2 вдихами - вважається одним циклом. </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12. Після 30 компресій розпочніть штучне дихання. </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13. Відкрийте дихальні шляхи (закидання голови й підйом підборіддя).</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14. Вказівним і великим пальцем руки затисніть ніс постраждалого.</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15. Зробіть нормальний вдих </a:t>
            </a:r>
            <a:r>
              <a:rPr lang="uk-UA" sz="2000" u="sng">
                <a:solidFill>
                  <a:schemeClr val="dk1"/>
                </a:solidFill>
                <a:latin typeface="Times New Roman"/>
                <a:ea typeface="Times New Roman"/>
                <a:cs typeface="Times New Roman"/>
                <a:sym typeface="Times New Roman"/>
              </a:rPr>
              <a:t>і щільно охопіть плівку-клапан</a:t>
            </a:r>
            <a:r>
              <a:rPr lang="uk-UA" sz="2000">
                <a:solidFill>
                  <a:schemeClr val="dk1"/>
                </a:solidFill>
                <a:latin typeface="Times New Roman"/>
                <a:ea typeface="Times New Roman"/>
                <a:cs typeface="Times New Roman"/>
                <a:sym typeface="Times New Roman"/>
              </a:rPr>
              <a:t>, щоб це було герметично </a:t>
            </a:r>
            <a:r>
              <a:rPr lang="uk-UA" sz="2000" u="sng">
                <a:solidFill>
                  <a:schemeClr val="dk1"/>
                </a:solidFill>
                <a:latin typeface="Times New Roman"/>
                <a:ea typeface="Times New Roman"/>
                <a:cs typeface="Times New Roman"/>
                <a:sym typeface="Times New Roman"/>
              </a:rPr>
              <a:t>та здійсніть перший вдих, тривалістю 1 секунду, дивлячись, чи піднімається грудна клітка постраждалого.</a:t>
            </a:r>
            <a:r>
              <a:rPr lang="uk-UA" sz="2000">
                <a:solidFill>
                  <a:schemeClr val="dk1"/>
                </a:solidFill>
                <a:latin typeface="Times New Roman"/>
                <a:ea typeface="Times New Roman"/>
                <a:cs typeface="Times New Roman"/>
                <a:sym typeface="Times New Roman"/>
              </a:rPr>
              <a:t> Якщо вона піднімається, </a:t>
            </a:r>
            <a:r>
              <a:rPr lang="uk-UA" sz="2000" u="sng">
                <a:solidFill>
                  <a:schemeClr val="dk1"/>
                </a:solidFill>
                <a:latin typeface="Times New Roman"/>
                <a:ea typeface="Times New Roman"/>
                <a:cs typeface="Times New Roman"/>
                <a:sym typeface="Times New Roman"/>
              </a:rPr>
              <a:t>робіть друге вдихання</a:t>
            </a:r>
            <a:r>
              <a:rPr lang="uk-UA" sz="2000">
                <a:solidFill>
                  <a:schemeClr val="dk1"/>
                </a:solidFill>
                <a:latin typeface="Times New Roman"/>
                <a:ea typeface="Times New Roman"/>
                <a:cs typeface="Times New Roman"/>
                <a:sym typeface="Times New Roman"/>
              </a:rPr>
              <a:t>. Якщо грудна клітка не піднімається, повторіть закидання голови постраждалого назад та висунення підборіддя вперед, а потім робіть друге вдихання.</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16. Не переривайте компресії грудної клітки більш як на 10 секунд для проведення штучних вдихів. Якщо реаніматорів двоє, розділіть завдання — хтось робить компресії, хтось робить вдихи. </a:t>
            </a:r>
            <a:endParaRPr/>
          </a:p>
          <a:p>
            <a:pPr marL="0" lvl="0" indent="457200" algn="just" rtl="0">
              <a:spcBef>
                <a:spcPts val="1000"/>
              </a:spcBef>
              <a:spcAft>
                <a:spcPts val="0"/>
              </a:spcAft>
              <a:buSzPts val="1600"/>
              <a:buNone/>
            </a:pPr>
            <a:r>
              <a:rPr lang="uk-UA" sz="2000" i="1" u="sng">
                <a:solidFill>
                  <a:schemeClr val="dk1"/>
                </a:solidFill>
                <a:latin typeface="Times New Roman"/>
                <a:ea typeface="Times New Roman"/>
                <a:cs typeface="Times New Roman"/>
                <a:sym typeface="Times New Roman"/>
              </a:rPr>
              <a:t>Примітка!!! </a:t>
            </a:r>
            <a:r>
              <a:rPr lang="uk-UA" sz="2000" i="1">
                <a:solidFill>
                  <a:schemeClr val="dk1"/>
                </a:solidFill>
                <a:latin typeface="Times New Roman"/>
                <a:ea typeface="Times New Roman"/>
                <a:cs typeface="Times New Roman"/>
                <a:sym typeface="Times New Roman"/>
              </a:rPr>
              <a:t>Компресії — це виснажливий фітнес, тому міняйтесь ролями приблизно кожні 2 хвилини, або після кожних 5 циклів 30:2.</a:t>
            </a:r>
            <a:endParaRPr sz="2000">
              <a:solidFill>
                <a:schemeClr val="dk1"/>
              </a:solidFill>
              <a:latin typeface="Times New Roman"/>
              <a:ea typeface="Times New Roman"/>
              <a:cs typeface="Times New Roman"/>
              <a:sym typeface="Times New Roman"/>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17. Поверніть свої руки на грудину в правильне положення і робіть знову 30 компресій.</a:t>
            </a:r>
            <a:endParaRPr/>
          </a:p>
          <a:p>
            <a:pPr marL="0" lvl="0" indent="457200" algn="just" rtl="0">
              <a:spcBef>
                <a:spcPts val="1000"/>
              </a:spcBef>
              <a:spcAft>
                <a:spcPts val="0"/>
              </a:spcAft>
              <a:buSzPts val="1600"/>
              <a:buNone/>
            </a:pPr>
            <a:r>
              <a:rPr lang="uk-UA" sz="2000">
                <a:solidFill>
                  <a:schemeClr val="dk1"/>
                </a:solidFill>
                <a:latin typeface="Times New Roman"/>
                <a:ea typeface="Times New Roman"/>
                <a:cs typeface="Times New Roman"/>
                <a:sym typeface="Times New Roman"/>
              </a:rPr>
              <a:t>18. Не припиняйте виконання СЛР до появи очевидних ознак життя (пульс, дихання) потерпілого, або до прибуття ЕМД.</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14"/>
          <p:cNvSpPr txBox="1">
            <a:spLocks noGrp="1"/>
          </p:cNvSpPr>
          <p:nvPr>
            <p:ph type="title"/>
          </p:nvPr>
        </p:nvSpPr>
        <p:spPr>
          <a:xfrm>
            <a:off x="0" y="-25758"/>
            <a:ext cx="9607639" cy="1094702"/>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000"/>
              <a:buFont typeface="Times New Roman"/>
              <a:buNone/>
            </a:pPr>
            <a:r>
              <a:rPr lang="uk-UA" sz="3000" b="1" u="sng">
                <a:solidFill>
                  <a:srgbClr val="FF0000"/>
                </a:solidFill>
                <a:latin typeface="Times New Roman"/>
                <a:ea typeface="Times New Roman"/>
                <a:cs typeface="Times New Roman"/>
                <a:sym typeface="Times New Roman"/>
              </a:rPr>
              <a:t>Виконання СЛР дітям </a:t>
            </a:r>
            <a:br>
              <a:rPr lang="uk-UA" sz="3000" b="1" u="sng">
                <a:solidFill>
                  <a:srgbClr val="FF0000"/>
                </a:solidFill>
                <a:latin typeface="Times New Roman"/>
                <a:ea typeface="Times New Roman"/>
                <a:cs typeface="Times New Roman"/>
                <a:sym typeface="Times New Roman"/>
              </a:rPr>
            </a:br>
            <a:r>
              <a:rPr lang="uk-UA" sz="3000" b="1" u="sng">
                <a:solidFill>
                  <a:srgbClr val="FF0000"/>
                </a:solidFill>
                <a:latin typeface="Times New Roman"/>
                <a:ea typeface="Times New Roman"/>
                <a:cs typeface="Times New Roman"/>
                <a:sym typeface="Times New Roman"/>
              </a:rPr>
              <a:t>(від 1 року до статевого дозрівання):</a:t>
            </a:r>
            <a:endParaRPr sz="3000">
              <a:solidFill>
                <a:srgbClr val="FF0000"/>
              </a:solidFill>
              <a:latin typeface="Times New Roman"/>
              <a:ea typeface="Times New Roman"/>
              <a:cs typeface="Times New Roman"/>
              <a:sym typeface="Times New Roman"/>
            </a:endParaRPr>
          </a:p>
        </p:txBody>
      </p:sp>
      <p:sp>
        <p:nvSpPr>
          <p:cNvPr id="238" name="Google Shape;238;p14"/>
          <p:cNvSpPr txBox="1">
            <a:spLocks noGrp="1"/>
          </p:cNvSpPr>
          <p:nvPr>
            <p:ph type="body" idx="1"/>
          </p:nvPr>
        </p:nvSpPr>
        <p:spPr>
          <a:xfrm>
            <a:off x="0" y="978794"/>
            <a:ext cx="10547797" cy="5750418"/>
          </a:xfrm>
          <a:prstGeom prst="rect">
            <a:avLst/>
          </a:prstGeom>
          <a:noFill/>
          <a:ln>
            <a:noFill/>
          </a:ln>
        </p:spPr>
        <p:txBody>
          <a:bodyPr spcFirstLastPara="1" wrap="square" lIns="91425" tIns="45700" rIns="91425" bIns="45700" anchor="t" anchorCtr="0">
            <a:noAutofit/>
          </a:bodyPr>
          <a:lstStyle/>
          <a:p>
            <a:pPr marL="0" lvl="0" indent="457200" algn="just" rtl="0">
              <a:spcBef>
                <a:spcPts val="0"/>
              </a:spcBef>
              <a:spcAft>
                <a:spcPts val="0"/>
              </a:spcAft>
              <a:buSzPts val="2240"/>
              <a:buNone/>
            </a:pPr>
            <a:r>
              <a:rPr lang="uk-UA" sz="2800">
                <a:solidFill>
                  <a:schemeClr val="dk1"/>
                </a:solidFill>
                <a:latin typeface="Times New Roman"/>
                <a:ea typeface="Times New Roman"/>
                <a:cs typeface="Times New Roman"/>
                <a:sym typeface="Times New Roman"/>
              </a:rPr>
              <a:t>Є </a:t>
            </a:r>
            <a:r>
              <a:rPr lang="uk-UA" sz="2800" u="sng">
                <a:solidFill>
                  <a:schemeClr val="dk1"/>
                </a:solidFill>
                <a:latin typeface="Times New Roman"/>
                <a:ea typeface="Times New Roman"/>
                <a:cs typeface="Times New Roman"/>
                <a:sym typeface="Times New Roman"/>
              </a:rPr>
              <a:t>деякі суттєві відмінності</a:t>
            </a:r>
            <a:r>
              <a:rPr lang="uk-UA" sz="2800">
                <a:solidFill>
                  <a:schemeClr val="dk1"/>
                </a:solidFill>
                <a:latin typeface="Times New Roman"/>
                <a:ea typeface="Times New Roman"/>
                <a:cs typeface="Times New Roman"/>
                <a:sym typeface="Times New Roman"/>
              </a:rPr>
              <a:t> здійснення серцево-легеневої реанімації </a:t>
            </a:r>
            <a:r>
              <a:rPr lang="uk-UA" sz="2800" u="sng">
                <a:solidFill>
                  <a:schemeClr val="dk1"/>
                </a:solidFill>
                <a:latin typeface="Times New Roman"/>
                <a:ea typeface="Times New Roman"/>
                <a:cs typeface="Times New Roman"/>
                <a:sym typeface="Times New Roman"/>
              </a:rPr>
              <a:t>для дітей</a:t>
            </a:r>
            <a:r>
              <a:rPr lang="uk-UA" sz="2800">
                <a:solidFill>
                  <a:schemeClr val="dk1"/>
                </a:solidFill>
                <a:latin typeface="Times New Roman"/>
                <a:ea typeface="Times New Roman"/>
                <a:cs typeface="Times New Roman"/>
                <a:sym typeface="Times New Roman"/>
              </a:rPr>
              <a:t> (від 1 року до статевого дозрівання) </a:t>
            </a:r>
            <a:r>
              <a:rPr lang="uk-UA" sz="2800" u="sng">
                <a:solidFill>
                  <a:schemeClr val="dk1"/>
                </a:solidFill>
                <a:latin typeface="Times New Roman"/>
                <a:ea typeface="Times New Roman"/>
                <a:cs typeface="Times New Roman"/>
                <a:sym typeface="Times New Roman"/>
              </a:rPr>
              <a:t>та немовлят</a:t>
            </a:r>
            <a:r>
              <a:rPr lang="uk-UA" sz="2800">
                <a:solidFill>
                  <a:schemeClr val="dk1"/>
                </a:solidFill>
                <a:latin typeface="Times New Roman"/>
                <a:ea typeface="Times New Roman"/>
                <a:cs typeface="Times New Roman"/>
                <a:sym typeface="Times New Roman"/>
              </a:rPr>
              <a:t> (до 1 року). </a:t>
            </a:r>
            <a:endParaRPr/>
          </a:p>
          <a:p>
            <a:pPr marL="0" lvl="0" indent="457200" algn="just" rtl="0">
              <a:spcBef>
                <a:spcPts val="1000"/>
              </a:spcBef>
              <a:spcAft>
                <a:spcPts val="0"/>
              </a:spcAft>
              <a:buSzPts val="2240"/>
              <a:buNone/>
            </a:pPr>
            <a:r>
              <a:rPr lang="uk-UA" sz="2800">
                <a:solidFill>
                  <a:schemeClr val="dk1"/>
                </a:solidFill>
                <a:latin typeface="Times New Roman"/>
                <a:ea typeface="Times New Roman"/>
                <a:cs typeface="Times New Roman"/>
                <a:sym typeface="Times New Roman"/>
              </a:rPr>
              <a:t>На відміну від дорослих, зупинка серця в немовлят та дітей більш вірогідна </a:t>
            </a:r>
            <a:r>
              <a:rPr lang="uk-UA" sz="2800" u="sng">
                <a:solidFill>
                  <a:schemeClr val="dk1"/>
                </a:solidFill>
                <a:latin typeface="Times New Roman"/>
                <a:ea typeface="Times New Roman"/>
                <a:cs typeface="Times New Roman"/>
                <a:sym typeface="Times New Roman"/>
              </a:rPr>
              <a:t>через проблеми з диханням.</a:t>
            </a:r>
            <a:endParaRPr sz="2800">
              <a:solidFill>
                <a:schemeClr val="dk1"/>
              </a:solidFill>
              <a:latin typeface="Times New Roman"/>
              <a:ea typeface="Times New Roman"/>
              <a:cs typeface="Times New Roman"/>
              <a:sym typeface="Times New Roman"/>
            </a:endParaRPr>
          </a:p>
          <a:p>
            <a:pPr marL="0" lvl="0" indent="457200" algn="just" rtl="0">
              <a:spcBef>
                <a:spcPts val="1000"/>
              </a:spcBef>
              <a:spcAft>
                <a:spcPts val="0"/>
              </a:spcAft>
              <a:buSzPts val="2240"/>
              <a:buNone/>
            </a:pPr>
            <a:r>
              <a:rPr lang="uk-UA" sz="2800">
                <a:solidFill>
                  <a:schemeClr val="dk1"/>
                </a:solidFill>
                <a:latin typeface="Times New Roman"/>
                <a:ea typeface="Times New Roman"/>
                <a:cs typeface="Times New Roman"/>
                <a:sym typeface="Times New Roman"/>
              </a:rPr>
              <a:t>Якщо дитина чи немовля непритомне, не реагує на дотики, голос і не дихає… </a:t>
            </a:r>
            <a:endParaRPr/>
          </a:p>
          <a:p>
            <a:pPr marL="0" lvl="0" indent="457200" algn="just" rtl="0">
              <a:spcBef>
                <a:spcPts val="1000"/>
              </a:spcBef>
              <a:spcAft>
                <a:spcPts val="0"/>
              </a:spcAft>
              <a:buSzPts val="2240"/>
              <a:buNone/>
            </a:pPr>
            <a:r>
              <a:rPr lang="uk-UA" sz="2800">
                <a:solidFill>
                  <a:schemeClr val="dk1"/>
                </a:solidFill>
                <a:latin typeface="Times New Roman"/>
                <a:ea typeface="Times New Roman"/>
                <a:cs typeface="Times New Roman"/>
                <a:sym typeface="Times New Roman"/>
              </a:rPr>
              <a:t>І ви в цей момент не самі — попросіть викликати швидку й починайте СЛР. </a:t>
            </a:r>
            <a:endParaRPr/>
          </a:p>
          <a:p>
            <a:pPr marL="0" lvl="0" indent="457200" algn="just" rtl="0">
              <a:spcBef>
                <a:spcPts val="1000"/>
              </a:spcBef>
              <a:spcAft>
                <a:spcPts val="0"/>
              </a:spcAft>
              <a:buSzPts val="2240"/>
              <a:buNone/>
            </a:pPr>
            <a:r>
              <a:rPr lang="uk-UA" sz="2800">
                <a:solidFill>
                  <a:schemeClr val="dk1"/>
                </a:solidFill>
                <a:latin typeface="Times New Roman"/>
                <a:ea typeface="Times New Roman"/>
                <a:cs typeface="Times New Roman"/>
                <a:sym typeface="Times New Roman"/>
              </a:rPr>
              <a:t>Якщо ви в цей момент самі — одразу </a:t>
            </a:r>
            <a:r>
              <a:rPr lang="uk-UA" sz="2800" b="1" u="sng">
                <a:solidFill>
                  <a:schemeClr val="dk1"/>
                </a:solidFill>
                <a:latin typeface="Times New Roman"/>
                <a:ea typeface="Times New Roman"/>
                <a:cs typeface="Times New Roman"/>
                <a:sym typeface="Times New Roman"/>
              </a:rPr>
              <a:t>розпочинайте СЛР та робіть його протягом 2-х хвилин до того як викликати ЕМД (103) самостійно.</a:t>
            </a: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15"/>
          <p:cNvSpPr txBox="1">
            <a:spLocks noGrp="1"/>
          </p:cNvSpPr>
          <p:nvPr>
            <p:ph type="title"/>
          </p:nvPr>
        </p:nvSpPr>
        <p:spPr>
          <a:xfrm>
            <a:off x="0" y="-25758"/>
            <a:ext cx="9607639" cy="50227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200"/>
              <a:buFont typeface="Times New Roman"/>
              <a:buNone/>
            </a:pPr>
            <a:r>
              <a:rPr lang="uk-UA" sz="3200" b="1">
                <a:solidFill>
                  <a:srgbClr val="FF0000"/>
                </a:solidFill>
                <a:latin typeface="Times New Roman"/>
                <a:ea typeface="Times New Roman"/>
                <a:cs typeface="Times New Roman"/>
                <a:sym typeface="Times New Roman"/>
              </a:rPr>
              <a:t>Як робити СЛР дітям:</a:t>
            </a:r>
            <a:endParaRPr sz="3200">
              <a:solidFill>
                <a:srgbClr val="FF0000"/>
              </a:solidFill>
              <a:latin typeface="Times New Roman"/>
              <a:ea typeface="Times New Roman"/>
              <a:cs typeface="Times New Roman"/>
              <a:sym typeface="Times New Roman"/>
            </a:endParaRPr>
          </a:p>
        </p:txBody>
      </p:sp>
      <p:sp>
        <p:nvSpPr>
          <p:cNvPr id="244" name="Google Shape;244;p15"/>
          <p:cNvSpPr txBox="1">
            <a:spLocks noGrp="1"/>
          </p:cNvSpPr>
          <p:nvPr>
            <p:ph type="body" idx="1"/>
          </p:nvPr>
        </p:nvSpPr>
        <p:spPr>
          <a:xfrm>
            <a:off x="0" y="631063"/>
            <a:ext cx="10547797" cy="6252694"/>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400"/>
              <a:buFont typeface="Noto Sans Symbols"/>
              <a:buChar char="❑"/>
            </a:pPr>
            <a:r>
              <a:rPr lang="uk-UA" sz="3000" b="1" u="sng">
                <a:solidFill>
                  <a:schemeClr val="dk1"/>
                </a:solidFill>
                <a:latin typeface="Times New Roman"/>
                <a:ea typeface="Times New Roman"/>
                <a:cs typeface="Times New Roman"/>
                <a:sym typeface="Times New Roman"/>
              </a:rPr>
              <a:t>Виклик</a:t>
            </a:r>
            <a:r>
              <a:rPr lang="uk-UA" sz="3000">
                <a:solidFill>
                  <a:schemeClr val="dk1"/>
                </a:solidFill>
                <a:latin typeface="Times New Roman"/>
                <a:ea typeface="Times New Roman"/>
                <a:cs typeface="Times New Roman"/>
                <a:sym typeface="Times New Roman"/>
              </a:rPr>
              <a:t> бригади ЕМД </a:t>
            </a:r>
            <a:r>
              <a:rPr lang="uk-UA" sz="3000" b="1" u="sng">
                <a:solidFill>
                  <a:schemeClr val="dk1"/>
                </a:solidFill>
                <a:latin typeface="Times New Roman"/>
                <a:ea typeface="Times New Roman"/>
                <a:cs typeface="Times New Roman"/>
                <a:sym typeface="Times New Roman"/>
              </a:rPr>
              <a:t>(швидкої) тільки після двох хвилин СЛР</a:t>
            </a:r>
            <a:r>
              <a:rPr lang="uk-UA" sz="3000">
                <a:solidFill>
                  <a:schemeClr val="dk1"/>
                </a:solidFill>
                <a:latin typeface="Times New Roman"/>
                <a:ea typeface="Times New Roman"/>
                <a:cs typeface="Times New Roman"/>
                <a:sym typeface="Times New Roman"/>
              </a:rPr>
              <a:t> (або 5 циклів 30:2). </a:t>
            </a:r>
            <a:endParaRPr/>
          </a:p>
          <a:p>
            <a:pPr marL="342900" lvl="0" indent="-342900" algn="just" rtl="0">
              <a:spcBef>
                <a:spcPts val="1000"/>
              </a:spcBef>
              <a:spcAft>
                <a:spcPts val="0"/>
              </a:spcAft>
              <a:buSzPts val="2400"/>
              <a:buFont typeface="Noto Sans Symbols"/>
              <a:buChar char="❑"/>
            </a:pPr>
            <a:r>
              <a:rPr lang="uk-UA" sz="3000">
                <a:solidFill>
                  <a:schemeClr val="dk1"/>
                </a:solidFill>
                <a:latin typeface="Times New Roman"/>
                <a:ea typeface="Times New Roman"/>
                <a:cs typeface="Times New Roman"/>
                <a:sym typeface="Times New Roman"/>
              </a:rPr>
              <a:t>У порівнянні з компресіями дорослій людині, </a:t>
            </a:r>
            <a:r>
              <a:rPr lang="uk-UA" sz="3000" b="1" u="sng">
                <a:solidFill>
                  <a:schemeClr val="dk1"/>
                </a:solidFill>
                <a:latin typeface="Times New Roman"/>
                <a:ea typeface="Times New Roman"/>
                <a:cs typeface="Times New Roman"/>
                <a:sym typeface="Times New Roman"/>
              </a:rPr>
              <a:t>компресії дітям від 1 року виконуються з меншою силою.</a:t>
            </a:r>
            <a:endParaRPr sz="3000">
              <a:solidFill>
                <a:schemeClr val="dk1"/>
              </a:solidFill>
              <a:latin typeface="Times New Roman"/>
              <a:ea typeface="Times New Roman"/>
              <a:cs typeface="Times New Roman"/>
              <a:sym typeface="Times New Roman"/>
            </a:endParaRPr>
          </a:p>
          <a:p>
            <a:pPr marL="342900" lvl="0" indent="-342900" algn="just" rtl="0">
              <a:spcBef>
                <a:spcPts val="1000"/>
              </a:spcBef>
              <a:spcAft>
                <a:spcPts val="0"/>
              </a:spcAft>
              <a:buSzPts val="2400"/>
              <a:buFont typeface="Noto Sans Symbols"/>
              <a:buChar char="❑"/>
            </a:pPr>
            <a:r>
              <a:rPr lang="uk-UA" sz="3000">
                <a:solidFill>
                  <a:schemeClr val="dk1"/>
                </a:solidFill>
                <a:latin typeface="Times New Roman"/>
                <a:ea typeface="Times New Roman"/>
                <a:cs typeface="Times New Roman"/>
                <a:sym typeface="Times New Roman"/>
              </a:rPr>
              <a:t>Натиски здійснюються </a:t>
            </a:r>
            <a:r>
              <a:rPr lang="uk-UA" sz="3000" b="1">
                <a:solidFill>
                  <a:schemeClr val="dk1"/>
                </a:solidFill>
                <a:latin typeface="Times New Roman"/>
                <a:ea typeface="Times New Roman"/>
                <a:cs typeface="Times New Roman"/>
                <a:sym typeface="Times New Roman"/>
              </a:rPr>
              <a:t>посередині грудини</a:t>
            </a:r>
            <a:r>
              <a:rPr lang="uk-UA" sz="3000">
                <a:solidFill>
                  <a:schemeClr val="dk1"/>
                </a:solidFill>
                <a:latin typeface="Times New Roman"/>
                <a:ea typeface="Times New Roman"/>
                <a:cs typeface="Times New Roman"/>
                <a:sym typeface="Times New Roman"/>
              </a:rPr>
              <a:t> на уявній міжсосковій лінії </a:t>
            </a:r>
            <a:r>
              <a:rPr lang="uk-UA" sz="3000" b="1" u="sng">
                <a:solidFill>
                  <a:schemeClr val="dk1"/>
                </a:solidFill>
                <a:latin typeface="Times New Roman"/>
                <a:ea typeface="Times New Roman"/>
                <a:cs typeface="Times New Roman"/>
                <a:sym typeface="Times New Roman"/>
              </a:rPr>
              <a:t>долонею однієї руки</a:t>
            </a:r>
            <a:r>
              <a:rPr lang="uk-UA" sz="3000" u="sng">
                <a:solidFill>
                  <a:schemeClr val="dk1"/>
                </a:solidFill>
                <a:latin typeface="Times New Roman"/>
                <a:ea typeface="Times New Roman"/>
                <a:cs typeface="Times New Roman"/>
                <a:sym typeface="Times New Roman"/>
              </a:rPr>
              <a:t> </a:t>
            </a:r>
            <a:r>
              <a:rPr lang="uk-UA" sz="3000">
                <a:solidFill>
                  <a:schemeClr val="dk1"/>
                </a:solidFill>
                <a:latin typeface="Times New Roman"/>
                <a:ea typeface="Times New Roman"/>
                <a:cs typeface="Times New Roman"/>
                <a:sym typeface="Times New Roman"/>
              </a:rPr>
              <a:t>на глибину приблизно 5 см, або ⅓ діаметра грудної клітки.</a:t>
            </a:r>
            <a:endParaRPr/>
          </a:p>
          <a:p>
            <a:pPr marL="342900" lvl="0" indent="-342900" algn="just" rtl="0">
              <a:spcBef>
                <a:spcPts val="1000"/>
              </a:spcBef>
              <a:spcAft>
                <a:spcPts val="0"/>
              </a:spcAft>
              <a:buSzPts val="2400"/>
              <a:buFont typeface="Noto Sans Symbols"/>
              <a:buChar char="❑"/>
            </a:pPr>
            <a:r>
              <a:rPr lang="uk-UA" sz="3000">
                <a:solidFill>
                  <a:schemeClr val="dk1"/>
                </a:solidFill>
                <a:latin typeface="Times New Roman"/>
                <a:ea typeface="Times New Roman"/>
                <a:cs typeface="Times New Roman"/>
                <a:sym typeface="Times New Roman"/>
              </a:rPr>
              <a:t>Якщо ви втомились і вам не вистачає сили здійснювати компресії необхідної глибини та підтримувати частоту 100 натискань — додайте другу руку.</a:t>
            </a:r>
            <a:endParaRPr/>
          </a:p>
          <a:p>
            <a:pPr marL="342900" lvl="0" indent="-342900" algn="just" rtl="0">
              <a:spcBef>
                <a:spcPts val="1000"/>
              </a:spcBef>
              <a:spcAft>
                <a:spcPts val="0"/>
              </a:spcAft>
              <a:buSzPts val="2400"/>
              <a:buFont typeface="Noto Sans Symbols"/>
              <a:buChar char="❑"/>
            </a:pPr>
            <a:r>
              <a:rPr lang="uk-UA" sz="3000">
                <a:solidFill>
                  <a:schemeClr val="dk1"/>
                </a:solidFill>
                <a:latin typeface="Times New Roman"/>
                <a:ea typeface="Times New Roman"/>
                <a:cs typeface="Times New Roman"/>
                <a:sym typeface="Times New Roman"/>
              </a:rPr>
              <a:t>Вдихи здійснюються аналогічно з їх виконанням дорослому.</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6"/>
          <p:cNvSpPr txBox="1">
            <a:spLocks noGrp="1"/>
          </p:cNvSpPr>
          <p:nvPr>
            <p:ph type="title"/>
          </p:nvPr>
        </p:nvSpPr>
        <p:spPr>
          <a:xfrm>
            <a:off x="0" y="-115910"/>
            <a:ext cx="9607639" cy="50227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000"/>
              <a:buFont typeface="Times New Roman"/>
              <a:buNone/>
            </a:pPr>
            <a:r>
              <a:rPr lang="uk-UA" sz="3000" b="1" u="sng">
                <a:solidFill>
                  <a:srgbClr val="FF0000"/>
                </a:solidFill>
                <a:latin typeface="Times New Roman"/>
                <a:ea typeface="Times New Roman"/>
                <a:cs typeface="Times New Roman"/>
                <a:sym typeface="Times New Roman"/>
              </a:rPr>
              <a:t>Як робити СЛР немовлятам (до 1 року):</a:t>
            </a:r>
            <a:endParaRPr sz="3000">
              <a:solidFill>
                <a:srgbClr val="FF0000"/>
              </a:solidFill>
              <a:latin typeface="Times New Roman"/>
              <a:ea typeface="Times New Roman"/>
              <a:cs typeface="Times New Roman"/>
              <a:sym typeface="Times New Roman"/>
            </a:endParaRPr>
          </a:p>
        </p:txBody>
      </p:sp>
      <p:sp>
        <p:nvSpPr>
          <p:cNvPr id="250" name="Google Shape;250;p16"/>
          <p:cNvSpPr txBox="1">
            <a:spLocks noGrp="1"/>
          </p:cNvSpPr>
          <p:nvPr>
            <p:ph type="body" idx="1"/>
          </p:nvPr>
        </p:nvSpPr>
        <p:spPr>
          <a:xfrm>
            <a:off x="0" y="386366"/>
            <a:ext cx="10212946" cy="6497391"/>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SzPts val="1520"/>
              <a:buNone/>
            </a:pPr>
            <a:r>
              <a:rPr lang="uk-UA" sz="1900" b="1" u="sng">
                <a:solidFill>
                  <a:schemeClr val="dk1"/>
                </a:solidFill>
                <a:latin typeface="Times New Roman"/>
                <a:ea typeface="Times New Roman"/>
                <a:cs typeface="Times New Roman"/>
                <a:sym typeface="Times New Roman"/>
              </a:rPr>
              <a:t>У немовлят інша фізіологія:</a:t>
            </a:r>
            <a:r>
              <a:rPr lang="uk-UA" sz="1900">
                <a:solidFill>
                  <a:schemeClr val="dk1"/>
                </a:solidFill>
                <a:latin typeface="Times New Roman"/>
                <a:ea typeface="Times New Roman"/>
                <a:cs typeface="Times New Roman"/>
                <a:sym typeface="Times New Roman"/>
              </a:rPr>
              <a:t> кістки більш гнучкі, язик більший по відношенню до ротової порожнини, гортанний просвіт вужчий. </a:t>
            </a:r>
            <a:endParaRPr/>
          </a:p>
          <a:p>
            <a:pPr marL="342900" lvl="0" indent="-342900" algn="just" rtl="0">
              <a:spcBef>
                <a:spcPts val="1000"/>
              </a:spcBef>
              <a:spcAft>
                <a:spcPts val="0"/>
              </a:spcAft>
              <a:buSzPts val="1520"/>
              <a:buFont typeface="Noto Sans Symbols"/>
              <a:buChar char="❑"/>
            </a:pPr>
            <a:r>
              <a:rPr lang="uk-UA" sz="1900" b="1" u="sng">
                <a:solidFill>
                  <a:schemeClr val="dk1"/>
                </a:solidFill>
                <a:latin typeface="Times New Roman"/>
                <a:ea typeface="Times New Roman"/>
                <a:cs typeface="Times New Roman"/>
                <a:sym typeface="Times New Roman"/>
              </a:rPr>
              <a:t>Виклик</a:t>
            </a:r>
            <a:r>
              <a:rPr lang="uk-UA" sz="1900">
                <a:solidFill>
                  <a:schemeClr val="dk1"/>
                </a:solidFill>
                <a:latin typeface="Times New Roman"/>
                <a:ea typeface="Times New Roman"/>
                <a:cs typeface="Times New Roman"/>
                <a:sym typeface="Times New Roman"/>
              </a:rPr>
              <a:t> бригади ЕМД </a:t>
            </a:r>
            <a:r>
              <a:rPr lang="uk-UA" sz="1900" b="1" u="sng">
                <a:solidFill>
                  <a:schemeClr val="dk1"/>
                </a:solidFill>
                <a:latin typeface="Times New Roman"/>
                <a:ea typeface="Times New Roman"/>
                <a:cs typeface="Times New Roman"/>
                <a:sym typeface="Times New Roman"/>
              </a:rPr>
              <a:t>(швидкої) тільки після двох хвилин СЛР</a:t>
            </a:r>
            <a:r>
              <a:rPr lang="uk-UA" sz="1900">
                <a:solidFill>
                  <a:schemeClr val="dk1"/>
                </a:solidFill>
                <a:latin typeface="Times New Roman"/>
                <a:ea typeface="Times New Roman"/>
                <a:cs typeface="Times New Roman"/>
                <a:sym typeface="Times New Roman"/>
              </a:rPr>
              <a:t> (або 5 циклів 30:2). </a:t>
            </a:r>
            <a:endParaRPr/>
          </a:p>
          <a:p>
            <a:pPr marL="342900" lvl="0" indent="-342900" algn="just" rtl="0">
              <a:spcBef>
                <a:spcPts val="1000"/>
              </a:spcBef>
              <a:spcAft>
                <a:spcPts val="0"/>
              </a:spcAft>
              <a:buSzPts val="1520"/>
              <a:buFont typeface="Noto Sans Symbols"/>
              <a:buChar char="❑"/>
            </a:pPr>
            <a:r>
              <a:rPr lang="uk-UA" sz="1900">
                <a:solidFill>
                  <a:schemeClr val="dk1"/>
                </a:solidFill>
                <a:latin typeface="Times New Roman"/>
                <a:ea typeface="Times New Roman"/>
                <a:cs typeface="Times New Roman"/>
                <a:sym typeface="Times New Roman"/>
              </a:rPr>
              <a:t>Переконайтеся, що дитя лежить на рівній та твердій поверхні.</a:t>
            </a:r>
            <a:endParaRPr/>
          </a:p>
          <a:p>
            <a:pPr marL="342900" lvl="0" indent="-342900" algn="just" rtl="0">
              <a:spcBef>
                <a:spcPts val="1000"/>
              </a:spcBef>
              <a:spcAft>
                <a:spcPts val="0"/>
              </a:spcAft>
              <a:buSzPts val="1520"/>
              <a:buFont typeface="Noto Sans Symbols"/>
              <a:buChar char="❑"/>
            </a:pPr>
            <a:r>
              <a:rPr lang="uk-UA" sz="1900" b="1">
                <a:solidFill>
                  <a:schemeClr val="dk1"/>
                </a:solidFill>
                <a:latin typeface="Times New Roman"/>
                <a:ea typeface="Times New Roman"/>
                <a:cs typeface="Times New Roman"/>
                <a:sym typeface="Times New Roman"/>
              </a:rPr>
              <a:t>Не закидайте голову немовляті! </a:t>
            </a:r>
            <a:r>
              <a:rPr lang="uk-UA" sz="1900">
                <a:solidFill>
                  <a:schemeClr val="dk1"/>
                </a:solidFill>
                <a:latin typeface="Times New Roman"/>
                <a:ea typeface="Times New Roman"/>
                <a:cs typeface="Times New Roman"/>
                <a:sym typeface="Times New Roman"/>
              </a:rPr>
              <a:t>На відміну від дорослого, це може порушити прохідність дихальних шляхів. Голова малюка має бути в нейтральній позиції, для цього </a:t>
            </a:r>
            <a:r>
              <a:rPr lang="uk-UA" sz="1900" u="sng">
                <a:solidFill>
                  <a:schemeClr val="dk1"/>
                </a:solidFill>
                <a:latin typeface="Times New Roman"/>
                <a:ea typeface="Times New Roman"/>
                <a:cs typeface="Times New Roman"/>
                <a:sym typeface="Times New Roman"/>
              </a:rPr>
              <a:t>покладіть немовля на складений рушник так, щоби голова торкалася рівної поверхні, а решта тіла була на підвищенні утвореному рушником.</a:t>
            </a:r>
            <a:endParaRPr sz="1900">
              <a:solidFill>
                <a:schemeClr val="dk1"/>
              </a:solidFill>
              <a:latin typeface="Times New Roman"/>
              <a:ea typeface="Times New Roman"/>
              <a:cs typeface="Times New Roman"/>
              <a:sym typeface="Times New Roman"/>
            </a:endParaRPr>
          </a:p>
          <a:p>
            <a:pPr marL="342900" lvl="0" indent="-342900" algn="just" rtl="0">
              <a:spcBef>
                <a:spcPts val="1000"/>
              </a:spcBef>
              <a:spcAft>
                <a:spcPts val="0"/>
              </a:spcAft>
              <a:buSzPts val="1520"/>
              <a:buFont typeface="Noto Sans Symbols"/>
              <a:buChar char="❑"/>
            </a:pPr>
            <a:r>
              <a:rPr lang="uk-UA" sz="1900" b="1" u="sng">
                <a:solidFill>
                  <a:schemeClr val="dk1"/>
                </a:solidFill>
                <a:latin typeface="Times New Roman"/>
                <a:ea typeface="Times New Roman"/>
                <a:cs typeface="Times New Roman"/>
                <a:sym typeface="Times New Roman"/>
              </a:rPr>
              <a:t>Компресії здійснюються 2 пальцями</a:t>
            </a:r>
            <a:r>
              <a:rPr lang="uk-UA" sz="1900" b="1">
                <a:solidFill>
                  <a:schemeClr val="dk1"/>
                </a:solidFill>
                <a:latin typeface="Times New Roman"/>
                <a:ea typeface="Times New Roman"/>
                <a:cs typeface="Times New Roman"/>
                <a:sym typeface="Times New Roman"/>
              </a:rPr>
              <a:t> </a:t>
            </a:r>
            <a:r>
              <a:rPr lang="uk-UA" sz="1900">
                <a:solidFill>
                  <a:schemeClr val="dk1"/>
                </a:solidFill>
                <a:latin typeface="Times New Roman"/>
                <a:ea typeface="Times New Roman"/>
                <a:cs typeface="Times New Roman"/>
                <a:sym typeface="Times New Roman"/>
              </a:rPr>
              <a:t>на грудині одразу під уявною міжсосковою лінією. </a:t>
            </a:r>
            <a:endParaRPr/>
          </a:p>
          <a:p>
            <a:pPr marL="342900" lvl="0" indent="-342900" algn="just" rtl="0">
              <a:spcBef>
                <a:spcPts val="1000"/>
              </a:spcBef>
              <a:spcAft>
                <a:spcPts val="0"/>
              </a:spcAft>
              <a:buSzPts val="1520"/>
              <a:buFont typeface="Noto Sans Symbols"/>
              <a:buChar char="❑"/>
            </a:pPr>
            <a:r>
              <a:rPr lang="uk-UA" sz="1900">
                <a:solidFill>
                  <a:schemeClr val="dk1"/>
                </a:solidFill>
                <a:latin typeface="Times New Roman"/>
                <a:ea typeface="Times New Roman"/>
                <a:cs typeface="Times New Roman"/>
                <a:sym typeface="Times New Roman"/>
              </a:rPr>
              <a:t>Натискання на глибину </a:t>
            </a:r>
            <a:r>
              <a:rPr lang="uk-UA" sz="1900" b="1">
                <a:solidFill>
                  <a:schemeClr val="dk1"/>
                </a:solidFill>
                <a:latin typeface="Times New Roman"/>
                <a:ea typeface="Times New Roman"/>
                <a:cs typeface="Times New Roman"/>
                <a:sym typeface="Times New Roman"/>
              </a:rPr>
              <a:t>4 см або ⅓ діаметру грудної клітки</a:t>
            </a:r>
            <a:r>
              <a:rPr lang="uk-UA" sz="1900">
                <a:solidFill>
                  <a:schemeClr val="dk1"/>
                </a:solidFill>
                <a:latin typeface="Times New Roman"/>
                <a:ea typeface="Times New Roman"/>
                <a:cs typeface="Times New Roman"/>
                <a:sym typeface="Times New Roman"/>
              </a:rPr>
              <a:t>, </a:t>
            </a:r>
            <a:endParaRPr/>
          </a:p>
          <a:p>
            <a:pPr marL="342900" lvl="0" indent="-342900" algn="just" rtl="0">
              <a:spcBef>
                <a:spcPts val="1000"/>
              </a:spcBef>
              <a:spcAft>
                <a:spcPts val="0"/>
              </a:spcAft>
              <a:buSzPts val="1520"/>
              <a:buFont typeface="Noto Sans Symbols"/>
              <a:buChar char="❑"/>
            </a:pPr>
            <a:r>
              <a:rPr lang="uk-UA" sz="1900">
                <a:solidFill>
                  <a:schemeClr val="dk1"/>
                </a:solidFill>
                <a:latin typeface="Times New Roman"/>
                <a:ea typeface="Times New Roman"/>
                <a:cs typeface="Times New Roman"/>
                <a:sym typeface="Times New Roman"/>
              </a:rPr>
              <a:t>Частота залишається незмінною </a:t>
            </a:r>
            <a:r>
              <a:rPr lang="uk-UA" sz="1900" b="1">
                <a:solidFill>
                  <a:schemeClr val="dk1"/>
                </a:solidFill>
                <a:latin typeface="Times New Roman"/>
                <a:ea typeface="Times New Roman"/>
                <a:cs typeface="Times New Roman"/>
                <a:sym typeface="Times New Roman"/>
              </a:rPr>
              <a:t>близько 100 натискань на хвилину</a:t>
            </a:r>
            <a:r>
              <a:rPr lang="uk-UA" sz="1900">
                <a:solidFill>
                  <a:schemeClr val="dk1"/>
                </a:solidFill>
                <a:latin typeface="Times New Roman"/>
                <a:ea typeface="Times New Roman"/>
                <a:cs typeface="Times New Roman"/>
                <a:sym typeface="Times New Roman"/>
              </a:rPr>
              <a:t>.</a:t>
            </a:r>
            <a:endParaRPr/>
          </a:p>
          <a:p>
            <a:pPr marL="342900" lvl="0" indent="-342900" algn="just" rtl="0">
              <a:spcBef>
                <a:spcPts val="1000"/>
              </a:spcBef>
              <a:spcAft>
                <a:spcPts val="0"/>
              </a:spcAft>
              <a:buSzPts val="1520"/>
              <a:buFont typeface="Noto Sans Symbols"/>
              <a:buChar char="❑"/>
            </a:pPr>
            <a:r>
              <a:rPr lang="uk-UA" sz="1900">
                <a:solidFill>
                  <a:schemeClr val="dk1"/>
                </a:solidFill>
                <a:latin typeface="Times New Roman"/>
                <a:ea typeface="Times New Roman"/>
                <a:cs typeface="Times New Roman"/>
                <a:sym typeface="Times New Roman"/>
              </a:rPr>
              <a:t>Співвідношення </a:t>
            </a:r>
            <a:r>
              <a:rPr lang="uk-UA" sz="1900" b="1">
                <a:solidFill>
                  <a:schemeClr val="dk1"/>
                </a:solidFill>
                <a:latin typeface="Times New Roman"/>
                <a:ea typeface="Times New Roman"/>
                <a:cs typeface="Times New Roman"/>
                <a:sym typeface="Times New Roman"/>
              </a:rPr>
              <a:t>30 компресій до 2 вдихів</a:t>
            </a:r>
            <a:r>
              <a:rPr lang="uk-UA" sz="1900">
                <a:solidFill>
                  <a:schemeClr val="dk1"/>
                </a:solidFill>
                <a:latin typeface="Times New Roman"/>
                <a:ea typeface="Times New Roman"/>
                <a:cs typeface="Times New Roman"/>
                <a:sym typeface="Times New Roman"/>
              </a:rPr>
              <a:t> зберігається, </a:t>
            </a:r>
            <a:r>
              <a:rPr lang="uk-UA" sz="1900" b="1">
                <a:solidFill>
                  <a:schemeClr val="dk1"/>
                </a:solidFill>
                <a:latin typeface="Times New Roman"/>
                <a:ea typeface="Times New Roman"/>
                <a:cs typeface="Times New Roman"/>
                <a:sym typeface="Times New Roman"/>
              </a:rPr>
              <a:t>якщо ви виконуєте СЛР одноосібно</a:t>
            </a:r>
            <a:r>
              <a:rPr lang="uk-UA" sz="1900">
                <a:solidFill>
                  <a:schemeClr val="dk1"/>
                </a:solidFill>
                <a:latin typeface="Times New Roman"/>
                <a:ea typeface="Times New Roman"/>
                <a:cs typeface="Times New Roman"/>
                <a:sym typeface="Times New Roman"/>
              </a:rPr>
              <a:t>. </a:t>
            </a:r>
            <a:endParaRPr/>
          </a:p>
          <a:p>
            <a:pPr marL="342900" lvl="0" indent="-342900" algn="just" rtl="0">
              <a:spcBef>
                <a:spcPts val="1000"/>
              </a:spcBef>
              <a:spcAft>
                <a:spcPts val="0"/>
              </a:spcAft>
              <a:buSzPts val="1520"/>
              <a:buFont typeface="Noto Sans Symbols"/>
              <a:buChar char="❑"/>
            </a:pPr>
            <a:r>
              <a:rPr lang="uk-UA" sz="1900" b="1" u="sng">
                <a:solidFill>
                  <a:schemeClr val="dk1"/>
                </a:solidFill>
                <a:latin typeface="Times New Roman"/>
                <a:ea typeface="Times New Roman"/>
                <a:cs typeface="Times New Roman"/>
                <a:sym typeface="Times New Roman"/>
              </a:rPr>
              <a:t>Штучна вентиляція легень</a:t>
            </a:r>
            <a:r>
              <a:rPr lang="uk-UA" sz="1900">
                <a:solidFill>
                  <a:schemeClr val="dk1"/>
                </a:solidFill>
                <a:latin typeface="Times New Roman"/>
                <a:ea typeface="Times New Roman"/>
                <a:cs typeface="Times New Roman"/>
                <a:sym typeface="Times New Roman"/>
              </a:rPr>
              <a:t> (штучні вдихи)</a:t>
            </a:r>
            <a:r>
              <a:rPr lang="uk-UA" sz="1900" b="1">
                <a:solidFill>
                  <a:schemeClr val="dk1"/>
                </a:solidFill>
                <a:latin typeface="Times New Roman"/>
                <a:ea typeface="Times New Roman"/>
                <a:cs typeface="Times New Roman"/>
                <a:sym typeface="Times New Roman"/>
              </a:rPr>
              <a:t> </a:t>
            </a:r>
            <a:r>
              <a:rPr lang="uk-UA" sz="1900" b="1" u="sng">
                <a:solidFill>
                  <a:schemeClr val="dk1"/>
                </a:solidFill>
                <a:latin typeface="Times New Roman"/>
                <a:ea typeface="Times New Roman"/>
                <a:cs typeface="Times New Roman"/>
                <a:sym typeface="Times New Roman"/>
              </a:rPr>
              <a:t>шляхом щільного обхоплення одночасно носа і рота немовляти.</a:t>
            </a:r>
            <a:endParaRPr sz="1900">
              <a:solidFill>
                <a:schemeClr val="dk1"/>
              </a:solidFill>
              <a:latin typeface="Times New Roman"/>
              <a:ea typeface="Times New Roman"/>
              <a:cs typeface="Times New Roman"/>
              <a:sym typeface="Times New Roman"/>
            </a:endParaRPr>
          </a:p>
          <a:p>
            <a:pPr marL="342900" lvl="0" indent="-342900" algn="just" rtl="0">
              <a:spcBef>
                <a:spcPts val="1000"/>
              </a:spcBef>
              <a:spcAft>
                <a:spcPts val="0"/>
              </a:spcAft>
              <a:buSzPts val="1520"/>
              <a:buFont typeface="Noto Sans Symbols"/>
              <a:buChar char="❑"/>
            </a:pPr>
            <a:r>
              <a:rPr lang="uk-UA" sz="1900" b="1" u="sng">
                <a:solidFill>
                  <a:schemeClr val="dk1"/>
                </a:solidFill>
                <a:latin typeface="Times New Roman"/>
                <a:ea typeface="Times New Roman"/>
                <a:cs typeface="Times New Roman"/>
                <a:sym typeface="Times New Roman"/>
              </a:rPr>
              <a:t> Легкі вдихи</a:t>
            </a:r>
            <a:r>
              <a:rPr lang="uk-UA" sz="1900">
                <a:solidFill>
                  <a:schemeClr val="dk1"/>
                </a:solidFill>
                <a:latin typeface="Times New Roman"/>
                <a:ea typeface="Times New Roman"/>
                <a:cs typeface="Times New Roman"/>
                <a:sym typeface="Times New Roman"/>
              </a:rPr>
              <a:t> тривалістю близько 1 секунди до початку помітного підняття грудної клітини. Уникайте надмірної вентиляції, </a:t>
            </a:r>
            <a:r>
              <a:rPr lang="uk-UA" sz="1900" b="1" u="sng">
                <a:solidFill>
                  <a:schemeClr val="dk1"/>
                </a:solidFill>
                <a:latin typeface="Times New Roman"/>
                <a:ea typeface="Times New Roman"/>
                <a:cs typeface="Times New Roman"/>
                <a:sym typeface="Times New Roman"/>
              </a:rPr>
              <a:t>вдихи радше нагадують здування пилинки, ніж надування повітряної кульки.</a:t>
            </a:r>
            <a:endParaRPr sz="190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7"/>
          <p:cNvSpPr txBox="1">
            <a:spLocks noGrp="1"/>
          </p:cNvSpPr>
          <p:nvPr>
            <p:ph type="title"/>
          </p:nvPr>
        </p:nvSpPr>
        <p:spPr>
          <a:xfrm>
            <a:off x="0" y="0"/>
            <a:ext cx="9607639" cy="502276"/>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200"/>
              <a:buFont typeface="Times New Roman"/>
              <a:buNone/>
            </a:pPr>
            <a:r>
              <a:rPr lang="uk-UA" sz="3200" b="1" u="sng">
                <a:solidFill>
                  <a:srgbClr val="FF0000"/>
                </a:solidFill>
                <a:latin typeface="Times New Roman"/>
                <a:ea typeface="Times New Roman"/>
                <a:cs typeface="Times New Roman"/>
                <a:sym typeface="Times New Roman"/>
              </a:rPr>
              <a:t>Наступні етапи СЛР є однаковими як для дітей, так і для немовлят:</a:t>
            </a:r>
            <a:endParaRPr sz="3200">
              <a:solidFill>
                <a:srgbClr val="FF0000"/>
              </a:solidFill>
              <a:latin typeface="Times New Roman"/>
              <a:ea typeface="Times New Roman"/>
              <a:cs typeface="Times New Roman"/>
              <a:sym typeface="Times New Roman"/>
            </a:endParaRPr>
          </a:p>
        </p:txBody>
      </p:sp>
      <p:sp>
        <p:nvSpPr>
          <p:cNvPr id="256" name="Google Shape;256;p17"/>
          <p:cNvSpPr txBox="1">
            <a:spLocks noGrp="1"/>
          </p:cNvSpPr>
          <p:nvPr>
            <p:ph type="body" idx="1"/>
          </p:nvPr>
        </p:nvSpPr>
        <p:spPr>
          <a:xfrm>
            <a:off x="0" y="1300768"/>
            <a:ext cx="10109915" cy="5228822"/>
          </a:xfrm>
          <a:prstGeom prst="rect">
            <a:avLst/>
          </a:prstGeom>
          <a:noFill/>
          <a:ln>
            <a:noFill/>
          </a:ln>
        </p:spPr>
        <p:txBody>
          <a:bodyPr spcFirstLastPara="1" wrap="square" lIns="91425" tIns="45700" rIns="91425" bIns="45700" anchor="t" anchorCtr="0">
            <a:noAutofit/>
          </a:bodyPr>
          <a:lstStyle/>
          <a:p>
            <a:pPr marL="0" lvl="0" indent="457200" algn="just" rtl="0">
              <a:spcBef>
                <a:spcPts val="0"/>
              </a:spcBef>
              <a:spcAft>
                <a:spcPts val="0"/>
              </a:spcAft>
              <a:buSzPts val="2560"/>
              <a:buNone/>
            </a:pPr>
            <a:r>
              <a:rPr lang="uk-UA" sz="3200">
                <a:solidFill>
                  <a:schemeClr val="dk1"/>
                </a:solidFill>
                <a:latin typeface="Times New Roman"/>
                <a:ea typeface="Times New Roman"/>
                <a:cs typeface="Times New Roman"/>
                <a:sym typeface="Times New Roman"/>
              </a:rPr>
              <a:t>Після двох хвилин СЛР (або 5 циклів 30:2) – викличте бригаду ЕМД не відходячи від потерпілого, якщо не було кому зробити це раніше. Використовуйте гучний зв’язок, щоби звільнити руки від телефона і продовжувати СЛР та отримувати вказівки від диспетчера.</a:t>
            </a:r>
            <a:endParaRPr/>
          </a:p>
          <a:p>
            <a:pPr marL="0" lvl="0" indent="457200" algn="just" rtl="0">
              <a:spcBef>
                <a:spcPts val="1000"/>
              </a:spcBef>
              <a:spcAft>
                <a:spcPts val="0"/>
              </a:spcAft>
              <a:buSzPts val="2560"/>
              <a:buNone/>
            </a:pPr>
            <a:r>
              <a:rPr lang="uk-UA" sz="3200">
                <a:solidFill>
                  <a:schemeClr val="dk1"/>
                </a:solidFill>
                <a:latin typeface="Times New Roman"/>
                <a:ea typeface="Times New Roman"/>
                <a:cs typeface="Times New Roman"/>
                <a:sym typeface="Times New Roman"/>
              </a:rPr>
              <a:t>Не припиняйте виконання СЛР до появи очевидних ознак життя, або до моменту поки вас не змінять фахівці ЕМД (швидкої).</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9"/>
          <p:cNvSpPr txBox="1">
            <a:spLocks noGrp="1"/>
          </p:cNvSpPr>
          <p:nvPr>
            <p:ph type="title"/>
          </p:nvPr>
        </p:nvSpPr>
        <p:spPr>
          <a:xfrm>
            <a:off x="0" y="193183"/>
            <a:ext cx="9762185" cy="682581"/>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200"/>
              <a:buFont typeface="Times New Roman"/>
              <a:buNone/>
            </a:pPr>
            <a:r>
              <a:rPr lang="uk-UA" sz="3200" b="1">
                <a:solidFill>
                  <a:srgbClr val="FF0000"/>
                </a:solidFill>
                <a:latin typeface="Times New Roman"/>
                <a:ea typeface="Times New Roman"/>
                <a:cs typeface="Times New Roman"/>
                <a:sym typeface="Times New Roman"/>
              </a:rPr>
              <a:t>Можливі помилки і ускладнення:</a:t>
            </a:r>
            <a:endParaRPr sz="3200">
              <a:solidFill>
                <a:srgbClr val="FF0000"/>
              </a:solidFill>
              <a:latin typeface="Times New Roman"/>
              <a:ea typeface="Times New Roman"/>
              <a:cs typeface="Times New Roman"/>
              <a:sym typeface="Times New Roman"/>
            </a:endParaRPr>
          </a:p>
        </p:txBody>
      </p:sp>
      <p:grpSp>
        <p:nvGrpSpPr>
          <p:cNvPr id="284" name="Google Shape;284;p19"/>
          <p:cNvGrpSpPr/>
          <p:nvPr/>
        </p:nvGrpSpPr>
        <p:grpSpPr>
          <a:xfrm>
            <a:off x="90151" y="950065"/>
            <a:ext cx="10934163" cy="5749921"/>
            <a:chOff x="0" y="48543"/>
            <a:chExt cx="10934163" cy="5749921"/>
          </a:xfrm>
        </p:grpSpPr>
        <p:sp>
          <p:nvSpPr>
            <p:cNvPr id="285" name="Google Shape;285;p19"/>
            <p:cNvSpPr/>
            <p:nvPr/>
          </p:nvSpPr>
          <p:spPr>
            <a:xfrm>
              <a:off x="0" y="697983"/>
              <a:ext cx="10934163" cy="1108800"/>
            </a:xfrm>
            <a:prstGeom prst="rect">
              <a:avLst/>
            </a:prstGeom>
            <a:solidFill>
              <a:schemeClr val="lt1">
                <a:alpha val="89803"/>
              </a:schemeClr>
            </a:solidFill>
            <a:ln w="19050" cap="rnd" cmpd="sng">
              <a:solidFill>
                <a:srgbClr val="CD8D3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9"/>
            <p:cNvSpPr/>
            <p:nvPr/>
          </p:nvSpPr>
          <p:spPr>
            <a:xfrm>
              <a:off x="546708" y="48543"/>
              <a:ext cx="10042471" cy="1298880"/>
            </a:xfrm>
            <a:prstGeom prst="roundRect">
              <a:avLst>
                <a:gd name="adj" fmla="val 16667"/>
              </a:avLst>
            </a:prstGeom>
            <a:solidFill>
              <a:srgbClr val="CD8D3D"/>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9"/>
            <p:cNvSpPr txBox="1"/>
            <p:nvPr/>
          </p:nvSpPr>
          <p:spPr>
            <a:xfrm>
              <a:off x="610114" y="111949"/>
              <a:ext cx="9915659" cy="1172068"/>
            </a:xfrm>
            <a:prstGeom prst="rect">
              <a:avLst/>
            </a:prstGeom>
            <a:noFill/>
            <a:ln>
              <a:noFill/>
            </a:ln>
          </p:spPr>
          <p:txBody>
            <a:bodyPr spcFirstLastPara="1" wrap="square" lIns="289300" tIns="0" rIns="289300" bIns="0" anchor="ctr" anchorCtr="0">
              <a:noAutofit/>
            </a:bodyPr>
            <a:lstStyle/>
            <a:p>
              <a:pPr marL="0" marR="0" lvl="0" indent="0" algn="l" rtl="0">
                <a:lnSpc>
                  <a:spcPct val="90000"/>
                </a:lnSpc>
                <a:spcBef>
                  <a:spcPts val="0"/>
                </a:spcBef>
                <a:spcAft>
                  <a:spcPts val="0"/>
                </a:spcAft>
                <a:buClr>
                  <a:schemeClr val="dk1"/>
                </a:buClr>
                <a:buSzPts val="2400"/>
                <a:buFont typeface="Times New Roman"/>
                <a:buNone/>
              </a:pPr>
              <a:r>
                <a:rPr lang="uk-UA" sz="2400" b="0" i="0" u="none" strike="noStrike" cap="none">
                  <a:solidFill>
                    <a:schemeClr val="dk1"/>
                  </a:solidFill>
                  <a:latin typeface="Times New Roman"/>
                  <a:ea typeface="Times New Roman"/>
                  <a:cs typeface="Times New Roman"/>
                  <a:sym typeface="Times New Roman"/>
                </a:rPr>
                <a:t>недостатній тиск на грудину – непрямий масаж серця неефективний</a:t>
              </a:r>
              <a:endParaRPr/>
            </a:p>
          </p:txBody>
        </p:sp>
        <p:sp>
          <p:nvSpPr>
            <p:cNvPr id="288" name="Google Shape;288;p19"/>
            <p:cNvSpPr/>
            <p:nvPr/>
          </p:nvSpPr>
          <p:spPr>
            <a:xfrm>
              <a:off x="0" y="2693823"/>
              <a:ext cx="10934163" cy="1108800"/>
            </a:xfrm>
            <a:prstGeom prst="rect">
              <a:avLst/>
            </a:prstGeom>
            <a:solidFill>
              <a:schemeClr val="lt1">
                <a:alpha val="89803"/>
              </a:schemeClr>
            </a:solidFill>
            <a:ln w="19050" cap="rnd" cmpd="sng">
              <a:solidFill>
                <a:srgbClr val="DB7F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9"/>
            <p:cNvSpPr/>
            <p:nvPr/>
          </p:nvSpPr>
          <p:spPr>
            <a:xfrm>
              <a:off x="546708" y="2044383"/>
              <a:ext cx="10042471" cy="1298880"/>
            </a:xfrm>
            <a:prstGeom prst="roundRect">
              <a:avLst>
                <a:gd name="adj" fmla="val 16667"/>
              </a:avLst>
            </a:prstGeom>
            <a:solidFill>
              <a:srgbClr val="DB7F29"/>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9"/>
            <p:cNvSpPr txBox="1"/>
            <p:nvPr/>
          </p:nvSpPr>
          <p:spPr>
            <a:xfrm>
              <a:off x="610114" y="2107789"/>
              <a:ext cx="9915659" cy="1172068"/>
            </a:xfrm>
            <a:prstGeom prst="rect">
              <a:avLst/>
            </a:prstGeom>
            <a:noFill/>
            <a:ln>
              <a:noFill/>
            </a:ln>
          </p:spPr>
          <p:txBody>
            <a:bodyPr spcFirstLastPara="1" wrap="square" lIns="289300" tIns="0" rIns="289300" bIns="0" anchor="ctr" anchorCtr="0">
              <a:noAutofit/>
            </a:bodyPr>
            <a:lstStyle/>
            <a:p>
              <a:pPr marL="0" marR="0" lvl="0" indent="0" algn="l" rtl="0">
                <a:lnSpc>
                  <a:spcPct val="90000"/>
                </a:lnSpc>
                <a:spcBef>
                  <a:spcPts val="0"/>
                </a:spcBef>
                <a:spcAft>
                  <a:spcPts val="0"/>
                </a:spcAft>
                <a:buClr>
                  <a:schemeClr val="dk1"/>
                </a:buClr>
                <a:buSzPts val="2400"/>
                <a:buFont typeface="Times New Roman"/>
                <a:buNone/>
              </a:pPr>
              <a:r>
                <a:rPr lang="uk-UA" sz="2400" b="0" i="0" u="none" strike="noStrike" cap="none">
                  <a:solidFill>
                    <a:schemeClr val="dk1"/>
                  </a:solidFill>
                  <a:latin typeface="Times New Roman"/>
                  <a:ea typeface="Times New Roman"/>
                  <a:cs typeface="Times New Roman"/>
                  <a:sym typeface="Times New Roman"/>
                </a:rPr>
                <a:t>надмірний тиск – виникнення переломів ребер і грудини, травма плеври, перикарду, легень, печінки, шлунка</a:t>
              </a:r>
              <a:endParaRPr sz="2400" b="0" i="0" u="none" strike="noStrike" cap="none">
                <a:solidFill>
                  <a:schemeClr val="dk1"/>
                </a:solidFill>
                <a:latin typeface="Times New Roman"/>
                <a:ea typeface="Times New Roman"/>
                <a:cs typeface="Times New Roman"/>
                <a:sym typeface="Times New Roman"/>
              </a:endParaRPr>
            </a:p>
          </p:txBody>
        </p:sp>
        <p:sp>
          <p:nvSpPr>
            <p:cNvPr id="291" name="Google Shape;291;p19"/>
            <p:cNvSpPr/>
            <p:nvPr/>
          </p:nvSpPr>
          <p:spPr>
            <a:xfrm>
              <a:off x="0" y="4689664"/>
              <a:ext cx="10934163" cy="1108800"/>
            </a:xfrm>
            <a:prstGeom prst="rect">
              <a:avLst/>
            </a:prstGeom>
            <a:solidFill>
              <a:schemeClr val="lt1">
                <a:alpha val="89803"/>
              </a:schemeClr>
            </a:solidFill>
            <a:ln w="19050" cap="rnd" cmpd="sng">
              <a:solidFill>
                <a:srgbClr val="EA6F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9"/>
            <p:cNvSpPr/>
            <p:nvPr/>
          </p:nvSpPr>
          <p:spPr>
            <a:xfrm>
              <a:off x="546708" y="4040224"/>
              <a:ext cx="10042471" cy="1298880"/>
            </a:xfrm>
            <a:prstGeom prst="roundRect">
              <a:avLst>
                <a:gd name="adj" fmla="val 16667"/>
              </a:avLst>
            </a:prstGeom>
            <a:solidFill>
              <a:srgbClr val="EA6F15"/>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9"/>
            <p:cNvSpPr txBox="1"/>
            <p:nvPr/>
          </p:nvSpPr>
          <p:spPr>
            <a:xfrm>
              <a:off x="610114" y="4103630"/>
              <a:ext cx="9915659" cy="1172068"/>
            </a:xfrm>
            <a:prstGeom prst="rect">
              <a:avLst/>
            </a:prstGeom>
            <a:noFill/>
            <a:ln>
              <a:noFill/>
            </a:ln>
          </p:spPr>
          <p:txBody>
            <a:bodyPr spcFirstLastPara="1" wrap="square" lIns="289300" tIns="0" rIns="289300" bIns="0" anchor="ctr" anchorCtr="0">
              <a:noAutofit/>
            </a:bodyPr>
            <a:lstStyle/>
            <a:p>
              <a:pPr marL="0" marR="0" lvl="0" indent="0" algn="l" rtl="0">
                <a:lnSpc>
                  <a:spcPct val="90000"/>
                </a:lnSpc>
                <a:spcBef>
                  <a:spcPts val="0"/>
                </a:spcBef>
                <a:spcAft>
                  <a:spcPts val="0"/>
                </a:spcAft>
                <a:buClr>
                  <a:schemeClr val="dk1"/>
                </a:buClr>
                <a:buSzPts val="2400"/>
                <a:buFont typeface="Times New Roman"/>
                <a:buNone/>
              </a:pPr>
              <a:r>
                <a:rPr lang="uk-UA" sz="2400" b="0" i="0" u="none" strike="noStrike" cap="none">
                  <a:solidFill>
                    <a:schemeClr val="dk1"/>
                  </a:solidFill>
                  <a:latin typeface="Times New Roman"/>
                  <a:ea typeface="Times New Roman"/>
                  <a:cs typeface="Times New Roman"/>
                  <a:sym typeface="Times New Roman"/>
                </a:rPr>
                <a:t>надто швидкий і надмірний за об'ємом штучний вдих, що тягне надмірний тиск, особливо при недостатньо відведеній голові, потрапляння повітря у шлунок, його розтягування з утрудненням вентиляції легень і можливим блюванням</a:t>
              </a: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20"/>
          <p:cNvSpPr txBox="1">
            <a:spLocks noGrp="1"/>
          </p:cNvSpPr>
          <p:nvPr>
            <p:ph type="title"/>
          </p:nvPr>
        </p:nvSpPr>
        <p:spPr>
          <a:xfrm>
            <a:off x="0" y="192717"/>
            <a:ext cx="9762185" cy="476518"/>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3000"/>
              <a:buFont typeface="Times New Roman"/>
              <a:buNone/>
            </a:pPr>
            <a:r>
              <a:rPr lang="uk-UA" sz="3000" b="1">
                <a:solidFill>
                  <a:schemeClr val="dk1"/>
                </a:solidFill>
                <a:latin typeface="Times New Roman"/>
                <a:ea typeface="Times New Roman"/>
                <a:cs typeface="Times New Roman"/>
                <a:sym typeface="Times New Roman"/>
              </a:rPr>
              <a:t>При проведенні реанімаційних заходів доцільно дотримуватися таких рекомендацій:</a:t>
            </a:r>
            <a:endParaRPr sz="3000">
              <a:solidFill>
                <a:schemeClr val="dk1"/>
              </a:solidFill>
              <a:latin typeface="Times New Roman"/>
              <a:ea typeface="Times New Roman"/>
              <a:cs typeface="Times New Roman"/>
              <a:sym typeface="Times New Roman"/>
            </a:endParaRPr>
          </a:p>
        </p:txBody>
      </p:sp>
      <p:sp>
        <p:nvSpPr>
          <p:cNvPr id="299" name="Google Shape;299;p20"/>
          <p:cNvSpPr txBox="1">
            <a:spLocks noGrp="1"/>
          </p:cNvSpPr>
          <p:nvPr>
            <p:ph type="body" idx="1"/>
          </p:nvPr>
        </p:nvSpPr>
        <p:spPr>
          <a:xfrm>
            <a:off x="0" y="1339403"/>
            <a:ext cx="10005391" cy="532588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SzPts val="2240"/>
              <a:buFont typeface="Noto Sans Symbols"/>
              <a:buChar char="❑"/>
            </a:pPr>
            <a:r>
              <a:rPr lang="uk-UA" sz="2800">
                <a:solidFill>
                  <a:schemeClr val="dk1"/>
                </a:solidFill>
                <a:latin typeface="Times New Roman"/>
                <a:ea typeface="Times New Roman"/>
                <a:cs typeface="Times New Roman"/>
                <a:sym typeface="Times New Roman"/>
              </a:rPr>
              <a:t>Затримка проведення компресій грудної клітки на кожну хвилину призводить до зниження виживання на 10-15%;</a:t>
            </a:r>
            <a:endParaRPr/>
          </a:p>
          <a:p>
            <a:pPr marL="342900" lvl="0" indent="-342900" algn="just" rtl="0">
              <a:spcBef>
                <a:spcPts val="1000"/>
              </a:spcBef>
              <a:spcAft>
                <a:spcPts val="0"/>
              </a:spcAft>
              <a:buSzPts val="2240"/>
              <a:buFont typeface="Noto Sans Symbols"/>
              <a:buChar char="❑"/>
            </a:pPr>
            <a:r>
              <a:rPr lang="uk-UA" sz="2800">
                <a:solidFill>
                  <a:schemeClr val="dk1"/>
                </a:solidFill>
                <a:latin typeface="Times New Roman"/>
                <a:ea typeface="Times New Roman"/>
                <a:cs typeface="Times New Roman"/>
                <a:sym typeface="Times New Roman"/>
              </a:rPr>
              <a:t>Не переривайте компресії грудної клітки більш як на 10 секунд  для проведення штучних вдихів.</a:t>
            </a:r>
            <a:endParaRPr/>
          </a:p>
          <a:p>
            <a:pPr marL="342900" lvl="0" indent="-342900" algn="just" rtl="0">
              <a:spcBef>
                <a:spcPts val="1000"/>
              </a:spcBef>
              <a:spcAft>
                <a:spcPts val="0"/>
              </a:spcAft>
              <a:buSzPts val="2240"/>
              <a:buFont typeface="Noto Sans Symbols"/>
              <a:buChar char="❑"/>
            </a:pPr>
            <a:r>
              <a:rPr lang="uk-UA" sz="2800">
                <a:solidFill>
                  <a:schemeClr val="dk1"/>
                </a:solidFill>
                <a:latin typeface="Times New Roman"/>
                <a:ea typeface="Times New Roman"/>
                <a:cs typeface="Times New Roman"/>
                <a:sym typeface="Times New Roman"/>
              </a:rPr>
              <a:t>Якщо постраждалий – чужа для вас людина, а ви не маєте маски-клапана для безпечних вдихів, ви можете не робити штучне дихання. Проводьте лише компресії на грудину з частотою близько 100.</a:t>
            </a:r>
            <a:endParaRPr/>
          </a:p>
          <a:p>
            <a:pPr marL="342900" lvl="0" indent="-342900" algn="just" rtl="0">
              <a:spcBef>
                <a:spcPts val="1000"/>
              </a:spcBef>
              <a:spcAft>
                <a:spcPts val="0"/>
              </a:spcAft>
              <a:buSzPts val="2240"/>
              <a:buFont typeface="Noto Sans Symbols"/>
              <a:buChar char="❑"/>
            </a:pPr>
            <a:r>
              <a:rPr lang="uk-UA" sz="2800">
                <a:solidFill>
                  <a:schemeClr val="dk1"/>
                </a:solidFill>
                <a:latin typeface="Times New Roman"/>
                <a:ea typeface="Times New Roman"/>
                <a:cs typeface="Times New Roman"/>
                <a:sym typeface="Times New Roman"/>
              </a:rPr>
              <a:t>Спочатку необхідно провести СЛР (5 циклів або 2 хв. СЛР), потім викликати службу невідкладної медичної допомоги.</a:t>
            </a:r>
            <a:endParaRPr/>
          </a:p>
          <a:p>
            <a:pPr marL="342900" lvl="0" indent="-200660" algn="just" rtl="0">
              <a:spcBef>
                <a:spcPts val="1000"/>
              </a:spcBef>
              <a:spcAft>
                <a:spcPts val="0"/>
              </a:spcAft>
              <a:buSzPts val="2240"/>
              <a:buFont typeface="Noto Sans Symbols"/>
              <a:buNone/>
            </a:pPr>
            <a:endParaRPr sz="2800">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67;p41"/>
          <p:cNvSpPr txBox="1">
            <a:spLocks noGrp="1"/>
          </p:cNvSpPr>
          <p:nvPr>
            <p:ph type="title"/>
          </p:nvPr>
        </p:nvSpPr>
        <p:spPr>
          <a:xfrm>
            <a:off x="436728" y="1865194"/>
            <a:ext cx="9587901" cy="1320800"/>
          </a:xfrm>
          <a:prstGeom prst="rect">
            <a:avLst/>
          </a:prstGeom>
          <a:noFill/>
          <a:ln>
            <a:noFill/>
          </a:ln>
        </p:spPr>
        <p:txBody>
          <a:bodyPr spcFirstLastPara="1" wrap="square" lIns="91425" tIns="45700" rIns="91425" bIns="45700" anchor="t" anchorCtr="0">
            <a:normAutofit fontScale="90000"/>
          </a:bodyPr>
          <a:lstStyle/>
          <a:p>
            <a:pPr marL="0" lvl="0" indent="0" algn="ctr" rtl="0">
              <a:spcBef>
                <a:spcPts val="0"/>
              </a:spcBef>
              <a:spcAft>
                <a:spcPts val="0"/>
              </a:spcAft>
              <a:buClr>
                <a:schemeClr val="accent1"/>
              </a:buClr>
              <a:buSzPts val="8000"/>
              <a:buFont typeface="Times New Roman"/>
              <a:buNone/>
            </a:pPr>
            <a:r>
              <a:rPr lang="ru-RU" sz="8000" b="1" dirty="0">
                <a:solidFill>
                  <a:srgbClr val="002060"/>
                </a:solidFill>
                <a:latin typeface="Times New Roman"/>
                <a:ea typeface="Times New Roman"/>
                <a:cs typeface="Times New Roman"/>
                <a:sym typeface="Times New Roman"/>
              </a:rPr>
              <a:t>ДЯКУЮ ЗА УВАГУ!</a:t>
            </a:r>
            <a:br>
              <a:rPr lang="ru-RU" sz="8000" b="1" dirty="0">
                <a:solidFill>
                  <a:srgbClr val="002060"/>
                </a:solidFill>
                <a:latin typeface="Times New Roman"/>
                <a:ea typeface="Times New Roman"/>
                <a:cs typeface="Times New Roman"/>
                <a:sym typeface="Times New Roman"/>
              </a:rPr>
            </a:br>
            <a:r>
              <a:rPr lang="ru-RU" sz="8000" b="1" dirty="0">
                <a:solidFill>
                  <a:srgbClr val="002060"/>
                </a:solidFill>
                <a:latin typeface="Times New Roman"/>
                <a:ea typeface="Times New Roman"/>
                <a:cs typeface="Times New Roman"/>
                <a:sym typeface="Times New Roman"/>
              </a:rPr>
              <a:t/>
            </a:r>
            <a:br>
              <a:rPr lang="ru-RU" sz="8000" b="1" dirty="0">
                <a:solidFill>
                  <a:srgbClr val="002060"/>
                </a:solidFill>
                <a:latin typeface="Times New Roman"/>
                <a:ea typeface="Times New Roman"/>
                <a:cs typeface="Times New Roman"/>
                <a:sym typeface="Times New Roman"/>
              </a:rPr>
            </a:br>
            <a:r>
              <a:rPr lang="ru-RU" sz="8000" b="1" dirty="0" err="1">
                <a:solidFill>
                  <a:srgbClr val="002060"/>
                </a:solidFill>
                <a:latin typeface="Times New Roman"/>
                <a:ea typeface="Times New Roman"/>
                <a:cs typeface="Times New Roman"/>
                <a:sym typeface="Times New Roman"/>
              </a:rPr>
              <a:t>Чи</a:t>
            </a:r>
            <a:r>
              <a:rPr lang="ru-RU" sz="8000" b="1" dirty="0">
                <a:solidFill>
                  <a:srgbClr val="002060"/>
                </a:solidFill>
                <a:latin typeface="Times New Roman"/>
                <a:ea typeface="Times New Roman"/>
                <a:cs typeface="Times New Roman"/>
                <a:sym typeface="Times New Roman"/>
              </a:rPr>
              <a:t> є </a:t>
            </a:r>
            <a:r>
              <a:rPr lang="ru-RU" sz="8000" b="1" dirty="0" err="1">
                <a:solidFill>
                  <a:srgbClr val="002060"/>
                </a:solidFill>
                <a:latin typeface="Times New Roman"/>
                <a:ea typeface="Times New Roman"/>
                <a:cs typeface="Times New Roman"/>
                <a:sym typeface="Times New Roman"/>
              </a:rPr>
              <a:t>запитання</a:t>
            </a:r>
            <a:r>
              <a:rPr lang="ru-RU" sz="8000" b="1" dirty="0">
                <a:solidFill>
                  <a:srgbClr val="002060"/>
                </a:solidFill>
                <a:latin typeface="Times New Roman"/>
                <a:ea typeface="Times New Roman"/>
                <a:cs typeface="Times New Roman"/>
                <a:sym typeface="Times New Roman"/>
              </a:rPr>
              <a:t>?</a:t>
            </a:r>
            <a:endParaRPr sz="8000" b="1" dirty="0">
              <a:solidFill>
                <a:srgbClr val="00206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395308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3"/>
          <p:cNvSpPr txBox="1">
            <a:spLocks noGrp="1"/>
          </p:cNvSpPr>
          <p:nvPr>
            <p:ph type="title"/>
          </p:nvPr>
        </p:nvSpPr>
        <p:spPr>
          <a:xfrm>
            <a:off x="2" y="-1"/>
            <a:ext cx="9362940" cy="2640169"/>
          </a:xfrm>
          <a:prstGeom prst="rect">
            <a:avLst/>
          </a:prstGeom>
          <a:noFill/>
          <a:ln>
            <a:noFill/>
          </a:ln>
        </p:spPr>
        <p:txBody>
          <a:bodyPr spcFirstLastPara="1" wrap="square" lIns="91425" tIns="45700" rIns="91425" bIns="45700" anchor="t" anchorCtr="0">
            <a:noAutofit/>
          </a:bodyPr>
          <a:lstStyle/>
          <a:p>
            <a:pPr marL="0" lvl="0" indent="457200" algn="l" rtl="0">
              <a:spcBef>
                <a:spcPts val="0"/>
              </a:spcBef>
              <a:spcAft>
                <a:spcPts val="0"/>
              </a:spcAft>
              <a:buClr>
                <a:schemeClr val="dk1"/>
              </a:buClr>
              <a:buSzPts val="2800"/>
              <a:buFont typeface="Times New Roman"/>
              <a:buNone/>
            </a:pPr>
            <a:r>
              <a:rPr lang="uk-UA" sz="2800" b="1">
                <a:solidFill>
                  <a:schemeClr val="dk1"/>
                </a:solidFill>
                <a:latin typeface="Times New Roman"/>
                <a:ea typeface="Times New Roman"/>
                <a:cs typeface="Times New Roman"/>
                <a:sym typeface="Times New Roman"/>
              </a:rPr>
              <a:t>Серцево-легенева реанімація (СЛР)</a:t>
            </a:r>
            <a:r>
              <a:rPr lang="uk-UA" sz="2800">
                <a:solidFill>
                  <a:schemeClr val="dk1"/>
                </a:solidFill>
                <a:latin typeface="Times New Roman"/>
                <a:ea typeface="Times New Roman"/>
                <a:cs typeface="Times New Roman"/>
                <a:sym typeface="Times New Roman"/>
              </a:rPr>
              <a:t> — це невідкладна допомога потерпілому із зупинкою серця, яка спрямована на відновлення життєдіяльності організму </a:t>
            </a:r>
            <a:r>
              <a:rPr lang="uk-UA" sz="2800" u="sng">
                <a:solidFill>
                  <a:schemeClr val="dk1"/>
                </a:solidFill>
                <a:latin typeface="Times New Roman"/>
                <a:ea typeface="Times New Roman"/>
                <a:cs typeface="Times New Roman"/>
                <a:sym typeface="Times New Roman"/>
              </a:rPr>
              <a:t>та виведення його зі стану клінічної смерті.</a:t>
            </a:r>
            <a:r>
              <a:rPr lang="uk-UA" sz="2800">
                <a:solidFill>
                  <a:schemeClr val="dk1"/>
                </a:solidFill>
                <a:latin typeface="Times New Roman"/>
                <a:ea typeface="Times New Roman"/>
                <a:cs typeface="Times New Roman"/>
                <a:sym typeface="Times New Roman"/>
              </a:rPr>
              <a:t> Включає штучну вентиляцію легенів (штучне дихання) та компресії грудної клітки (непрямий масаж серця).</a:t>
            </a:r>
            <a:br>
              <a:rPr lang="uk-UA" sz="2800">
                <a:solidFill>
                  <a:schemeClr val="dk1"/>
                </a:solidFill>
                <a:latin typeface="Times New Roman"/>
                <a:ea typeface="Times New Roman"/>
                <a:cs typeface="Times New Roman"/>
                <a:sym typeface="Times New Roman"/>
              </a:rPr>
            </a:br>
            <a:endParaRPr sz="2800"/>
          </a:p>
        </p:txBody>
      </p:sp>
      <p:grpSp>
        <p:nvGrpSpPr>
          <p:cNvPr id="154" name="Google Shape;154;p3"/>
          <p:cNvGrpSpPr/>
          <p:nvPr/>
        </p:nvGrpSpPr>
        <p:grpSpPr>
          <a:xfrm>
            <a:off x="128898" y="2733939"/>
            <a:ext cx="10496062" cy="3933696"/>
            <a:chOff x="109" y="93771"/>
            <a:chExt cx="10496062" cy="3933696"/>
          </a:xfrm>
        </p:grpSpPr>
        <p:sp>
          <p:nvSpPr>
            <p:cNvPr id="155" name="Google Shape;155;p3"/>
            <p:cNvSpPr/>
            <p:nvPr/>
          </p:nvSpPr>
          <p:spPr>
            <a:xfrm>
              <a:off x="5248140" y="1771900"/>
              <a:ext cx="3763343" cy="623569"/>
            </a:xfrm>
            <a:custGeom>
              <a:avLst/>
              <a:gdLst/>
              <a:ahLst/>
              <a:cxnLst/>
              <a:rect l="l" t="t" r="r" b="b"/>
              <a:pathLst>
                <a:path w="120000" h="120000" extrusionOk="0">
                  <a:moveTo>
                    <a:pt x="0" y="0"/>
                  </a:moveTo>
                  <a:lnTo>
                    <a:pt x="0" y="60000"/>
                  </a:lnTo>
                  <a:lnTo>
                    <a:pt x="120000" y="60000"/>
                  </a:lnTo>
                  <a:lnTo>
                    <a:pt x="120000" y="120000"/>
                  </a:lnTo>
                </a:path>
              </a:pathLst>
            </a:custGeom>
            <a:noFill/>
            <a:ln w="19050" cap="rnd" cmpd="sng">
              <a:solidFill>
                <a:srgbClr val="E64520"/>
              </a:solidFill>
              <a:prstDash val="solid"/>
              <a:round/>
              <a:headEnd type="none" w="sm" len="sm"/>
              <a:tailEnd type="none" w="sm" len="sm"/>
            </a:ln>
          </p:spPr>
        </p:sp>
        <p:sp>
          <p:nvSpPr>
            <p:cNvPr id="156" name="Google Shape;156;p3"/>
            <p:cNvSpPr/>
            <p:nvPr/>
          </p:nvSpPr>
          <p:spPr>
            <a:xfrm>
              <a:off x="5248140" y="1771900"/>
              <a:ext cx="170397" cy="623569"/>
            </a:xfrm>
            <a:custGeom>
              <a:avLst/>
              <a:gdLst/>
              <a:ahLst/>
              <a:cxnLst/>
              <a:rect l="l" t="t" r="r" b="b"/>
              <a:pathLst>
                <a:path w="120000" h="120000" extrusionOk="0">
                  <a:moveTo>
                    <a:pt x="0" y="0"/>
                  </a:moveTo>
                  <a:lnTo>
                    <a:pt x="0" y="60000"/>
                  </a:lnTo>
                  <a:lnTo>
                    <a:pt x="120000" y="60000"/>
                  </a:lnTo>
                  <a:lnTo>
                    <a:pt x="120000" y="120000"/>
                  </a:lnTo>
                </a:path>
              </a:pathLst>
            </a:custGeom>
            <a:noFill/>
            <a:ln w="19050" cap="rnd" cmpd="sng">
              <a:solidFill>
                <a:srgbClr val="E64520"/>
              </a:solidFill>
              <a:prstDash val="solid"/>
              <a:round/>
              <a:headEnd type="none" w="sm" len="sm"/>
              <a:tailEnd type="none" w="sm" len="sm"/>
            </a:ln>
          </p:spPr>
        </p:sp>
        <p:sp>
          <p:nvSpPr>
            <p:cNvPr id="157" name="Google Shape;157;p3"/>
            <p:cNvSpPr/>
            <p:nvPr/>
          </p:nvSpPr>
          <p:spPr>
            <a:xfrm>
              <a:off x="1655195" y="1771900"/>
              <a:ext cx="3592945" cy="623569"/>
            </a:xfrm>
            <a:custGeom>
              <a:avLst/>
              <a:gdLst/>
              <a:ahLst/>
              <a:cxnLst/>
              <a:rect l="l" t="t" r="r" b="b"/>
              <a:pathLst>
                <a:path w="120000" h="120000" extrusionOk="0">
                  <a:moveTo>
                    <a:pt x="120000" y="0"/>
                  </a:moveTo>
                  <a:lnTo>
                    <a:pt x="120000" y="60000"/>
                  </a:lnTo>
                  <a:lnTo>
                    <a:pt x="0" y="60000"/>
                  </a:lnTo>
                  <a:lnTo>
                    <a:pt x="0" y="120000"/>
                  </a:lnTo>
                </a:path>
              </a:pathLst>
            </a:custGeom>
            <a:noFill/>
            <a:ln w="19050" cap="rnd" cmpd="sng">
              <a:solidFill>
                <a:srgbClr val="E64520"/>
              </a:solidFill>
              <a:prstDash val="solid"/>
              <a:round/>
              <a:headEnd type="none" w="sm" len="sm"/>
              <a:tailEnd type="none" w="sm" len="sm"/>
            </a:ln>
          </p:spPr>
        </p:sp>
        <p:sp>
          <p:nvSpPr>
            <p:cNvPr id="158" name="Google Shape;158;p3"/>
            <p:cNvSpPr/>
            <p:nvPr/>
          </p:nvSpPr>
          <p:spPr>
            <a:xfrm>
              <a:off x="3135815" y="93771"/>
              <a:ext cx="4224650" cy="1678128"/>
            </a:xfrm>
            <a:prstGeom prst="rect">
              <a:avLst/>
            </a:prstGeom>
            <a:solidFill>
              <a:srgbClr val="CD8D3D"/>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txBox="1"/>
            <p:nvPr/>
          </p:nvSpPr>
          <p:spPr>
            <a:xfrm>
              <a:off x="3135815" y="93771"/>
              <a:ext cx="4224650" cy="1678128"/>
            </a:xfrm>
            <a:prstGeom prst="rect">
              <a:avLst/>
            </a:prstGeom>
            <a:noFill/>
            <a:ln>
              <a:noFill/>
            </a:ln>
          </p:spPr>
          <p:txBody>
            <a:bodyPr spcFirstLastPara="1" wrap="square" lIns="27925" tIns="27925" rIns="27925" bIns="27925" anchor="ctr" anchorCtr="0">
              <a:noAutofit/>
            </a:bodyPr>
            <a:lstStyle/>
            <a:p>
              <a:pPr marL="0" marR="0" lvl="0" indent="0" algn="ctr" rtl="0">
                <a:lnSpc>
                  <a:spcPct val="90000"/>
                </a:lnSpc>
                <a:spcBef>
                  <a:spcPts val="0"/>
                </a:spcBef>
                <a:spcAft>
                  <a:spcPts val="0"/>
                </a:spcAft>
                <a:buClr>
                  <a:schemeClr val="lt1"/>
                </a:buClr>
                <a:buSzPts val="4400"/>
                <a:buFont typeface="Times New Roman"/>
                <a:buNone/>
              </a:pPr>
              <a:r>
                <a:rPr lang="uk-UA" sz="4400" b="1" i="0" u="none" strike="noStrike" cap="none">
                  <a:solidFill>
                    <a:schemeClr val="lt1"/>
                  </a:solidFill>
                  <a:latin typeface="Times New Roman"/>
                  <a:ea typeface="Times New Roman"/>
                  <a:cs typeface="Times New Roman"/>
                  <a:sym typeface="Times New Roman"/>
                </a:rPr>
                <a:t>Головні ознаки клінічної смерті:</a:t>
              </a:r>
              <a:endParaRPr sz="4400" b="0" i="0" u="none" strike="noStrike" cap="none">
                <a:solidFill>
                  <a:schemeClr val="lt1"/>
                </a:solidFill>
                <a:latin typeface="Times New Roman"/>
                <a:ea typeface="Times New Roman"/>
                <a:cs typeface="Times New Roman"/>
                <a:sym typeface="Times New Roman"/>
              </a:endParaRPr>
            </a:p>
          </p:txBody>
        </p:sp>
        <p:sp>
          <p:nvSpPr>
            <p:cNvPr id="160" name="Google Shape;160;p3"/>
            <p:cNvSpPr/>
            <p:nvPr/>
          </p:nvSpPr>
          <p:spPr>
            <a:xfrm>
              <a:off x="109" y="2395469"/>
              <a:ext cx="3310171" cy="1631998"/>
            </a:xfrm>
            <a:prstGeom prst="rect">
              <a:avLst/>
            </a:prstGeom>
            <a:solidFill>
              <a:srgbClr val="E64520"/>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txBox="1"/>
            <p:nvPr/>
          </p:nvSpPr>
          <p:spPr>
            <a:xfrm>
              <a:off x="109" y="2395469"/>
              <a:ext cx="3310171" cy="1631998"/>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uk-UA" sz="2400" b="0" i="0" u="none" strike="noStrike" cap="none">
                  <a:solidFill>
                    <a:schemeClr val="lt1"/>
                  </a:solidFill>
                  <a:latin typeface="Times New Roman"/>
                  <a:ea typeface="Times New Roman"/>
                  <a:cs typeface="Times New Roman"/>
                  <a:sym typeface="Times New Roman"/>
                </a:rPr>
                <a:t>відсутність пульсу на магістральних артеріальних судинах (сонної, стегнової, плечової)</a:t>
              </a:r>
              <a:endParaRPr/>
            </a:p>
          </p:txBody>
        </p:sp>
        <p:sp>
          <p:nvSpPr>
            <p:cNvPr id="162" name="Google Shape;162;p3"/>
            <p:cNvSpPr/>
            <p:nvPr/>
          </p:nvSpPr>
          <p:spPr>
            <a:xfrm>
              <a:off x="3933849" y="2395469"/>
              <a:ext cx="2969376" cy="1484688"/>
            </a:xfrm>
            <a:prstGeom prst="rect">
              <a:avLst/>
            </a:prstGeom>
            <a:solidFill>
              <a:srgbClr val="E64520"/>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txBox="1"/>
            <p:nvPr/>
          </p:nvSpPr>
          <p:spPr>
            <a:xfrm>
              <a:off x="3933849" y="2395469"/>
              <a:ext cx="2969376" cy="1484688"/>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uk-UA" sz="2400" b="0" i="0" u="none" strike="noStrike" cap="none">
                  <a:solidFill>
                    <a:schemeClr val="lt1"/>
                  </a:solidFill>
                  <a:latin typeface="Times New Roman"/>
                  <a:ea typeface="Times New Roman"/>
                  <a:cs typeface="Times New Roman"/>
                  <a:sym typeface="Times New Roman"/>
                </a:rPr>
                <a:t>відсутність самостійного дихання</a:t>
              </a:r>
              <a:endParaRPr/>
            </a:p>
          </p:txBody>
        </p:sp>
        <p:sp>
          <p:nvSpPr>
            <p:cNvPr id="164" name="Google Shape;164;p3"/>
            <p:cNvSpPr/>
            <p:nvPr/>
          </p:nvSpPr>
          <p:spPr>
            <a:xfrm>
              <a:off x="7526795" y="2395469"/>
              <a:ext cx="2969376" cy="1484688"/>
            </a:xfrm>
            <a:prstGeom prst="rect">
              <a:avLst/>
            </a:prstGeom>
            <a:solidFill>
              <a:srgbClr val="E64520"/>
            </a:solidFill>
            <a:ln w="19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txBox="1"/>
            <p:nvPr/>
          </p:nvSpPr>
          <p:spPr>
            <a:xfrm>
              <a:off x="7526795" y="2395469"/>
              <a:ext cx="2969376" cy="1484688"/>
            </a:xfrm>
            <a:prstGeom prst="rect">
              <a:avLst/>
            </a:prstGeom>
            <a:noFill/>
            <a:ln>
              <a:noFill/>
            </a:ln>
          </p:spPr>
          <p:txBody>
            <a:bodyPr spcFirstLastPara="1" wrap="square" lIns="15225" tIns="15225" rIns="15225" bIns="15225" anchor="ctr" anchorCtr="0">
              <a:noAutofit/>
            </a:bodyPr>
            <a:lstStyle/>
            <a:p>
              <a:pPr marL="0" marR="0" lvl="0" indent="0" algn="ctr" rtl="0">
                <a:lnSpc>
                  <a:spcPct val="90000"/>
                </a:lnSpc>
                <a:spcBef>
                  <a:spcPts val="0"/>
                </a:spcBef>
                <a:spcAft>
                  <a:spcPts val="0"/>
                </a:spcAft>
                <a:buClr>
                  <a:schemeClr val="lt1"/>
                </a:buClr>
                <a:buSzPts val="2400"/>
                <a:buFont typeface="Times New Roman"/>
                <a:buNone/>
              </a:pPr>
              <a:r>
                <a:rPr lang="uk-UA" sz="2400" b="0" i="0" u="none" strike="noStrike" cap="none">
                  <a:solidFill>
                    <a:schemeClr val="lt1"/>
                  </a:solidFill>
                  <a:latin typeface="Times New Roman"/>
                  <a:ea typeface="Times New Roman"/>
                  <a:cs typeface="Times New Roman"/>
                  <a:sym typeface="Times New Roman"/>
                </a:rPr>
                <a:t>розширення зіниць	</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txBox="1">
            <a:spLocks noGrp="1"/>
          </p:cNvSpPr>
          <p:nvPr>
            <p:ph type="title"/>
          </p:nvPr>
        </p:nvSpPr>
        <p:spPr>
          <a:xfrm>
            <a:off x="0" y="-141668"/>
            <a:ext cx="12192000" cy="64711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800"/>
              <a:buFont typeface="Times New Roman"/>
              <a:buNone/>
            </a:pPr>
            <a:r>
              <a:rPr lang="uk-UA" sz="2800" b="1">
                <a:solidFill>
                  <a:schemeClr val="dk1"/>
                </a:solidFill>
                <a:latin typeface="Times New Roman"/>
                <a:ea typeface="Times New Roman"/>
                <a:cs typeface="Times New Roman"/>
                <a:sym typeface="Times New Roman"/>
              </a:rPr>
              <a:t>Алгоритм дій при проведенні серцево-легеневої реанімації </a:t>
            </a:r>
            <a:r>
              <a:rPr lang="uk-UA" sz="2800">
                <a:solidFill>
                  <a:schemeClr val="dk1"/>
                </a:solidFill>
                <a:latin typeface="Times New Roman"/>
                <a:ea typeface="Times New Roman"/>
                <a:cs typeface="Times New Roman"/>
                <a:sym typeface="Times New Roman"/>
              </a:rPr>
              <a:t/>
            </a:r>
            <a:br>
              <a:rPr lang="uk-UA" sz="2800">
                <a:solidFill>
                  <a:schemeClr val="dk1"/>
                </a:solidFill>
                <a:latin typeface="Times New Roman"/>
                <a:ea typeface="Times New Roman"/>
                <a:cs typeface="Times New Roman"/>
                <a:sym typeface="Times New Roman"/>
              </a:rPr>
            </a:br>
            <a:r>
              <a:rPr lang="uk-UA" sz="2800" b="1">
                <a:solidFill>
                  <a:schemeClr val="dk1"/>
                </a:solidFill>
                <a:latin typeface="Times New Roman"/>
                <a:ea typeface="Times New Roman"/>
                <a:cs typeface="Times New Roman"/>
                <a:sym typeface="Times New Roman"/>
              </a:rPr>
              <a:t>не медичними працівниками:</a:t>
            </a:r>
            <a:endParaRPr sz="2800">
              <a:solidFill>
                <a:schemeClr val="dk1"/>
              </a:solidFill>
              <a:latin typeface="Times New Roman"/>
              <a:ea typeface="Times New Roman"/>
              <a:cs typeface="Times New Roman"/>
              <a:sym typeface="Times New Roman"/>
            </a:endParaRPr>
          </a:p>
        </p:txBody>
      </p:sp>
      <p:sp>
        <p:nvSpPr>
          <p:cNvPr id="171" name="Google Shape;171;p4"/>
          <p:cNvSpPr txBox="1">
            <a:spLocks noGrp="1"/>
          </p:cNvSpPr>
          <p:nvPr>
            <p:ph type="body" idx="1"/>
          </p:nvPr>
        </p:nvSpPr>
        <p:spPr>
          <a:xfrm>
            <a:off x="0" y="746974"/>
            <a:ext cx="12192000" cy="6111025"/>
          </a:xfrm>
          <a:prstGeom prst="rect">
            <a:avLst/>
          </a:prstGeom>
          <a:noFill/>
          <a:ln>
            <a:noFill/>
          </a:ln>
        </p:spPr>
        <p:txBody>
          <a:bodyPr spcFirstLastPara="1" wrap="square" lIns="91425" tIns="45700" rIns="91425" bIns="45700" anchor="t" anchorCtr="0">
            <a:noAutofit/>
          </a:bodyPr>
          <a:lstStyle/>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1) переконатися у відсутності небезпеки; </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2) визначити наявність свідомості – обережно потрясти постраждалого за плече та голосно звернутися до нього, наприклад «Ви мене чуєте? Як Ви себе почуваєте?»;</a:t>
            </a:r>
            <a:endParaRPr/>
          </a:p>
          <a:p>
            <a:pPr marL="0" lvl="0" indent="457200" algn="just" rtl="0">
              <a:spcBef>
                <a:spcPts val="0"/>
              </a:spcBef>
              <a:spcAft>
                <a:spcPts val="0"/>
              </a:spcAft>
              <a:buSzPts val="1600"/>
              <a:buNone/>
            </a:pPr>
            <a:r>
              <a:rPr lang="uk-UA" sz="2000" b="1" u="sng">
                <a:solidFill>
                  <a:schemeClr val="dk1"/>
                </a:solidFill>
                <a:latin typeface="Times New Roman"/>
                <a:ea typeface="Times New Roman"/>
                <a:cs typeface="Times New Roman"/>
                <a:sym typeface="Times New Roman"/>
              </a:rPr>
              <a:t>3) якщо постраждалий реагує:</a:t>
            </a:r>
            <a:endParaRPr sz="200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а) якщо постраждалому нічого не загрожує, залишити його в попередньому положенні;</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б) з’ясувати характер події, що сталася;</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в) викликати бригаду екстреної (швидкої) медичної допомоги;</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г) повідомити диспетчеру інформацію про постраждалого відповідно до його запитань та виконати його вказівки;</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ґ) забезпечити нагляд за постраждалим до приїзду бригади екстреної (швидкої) медичної допомоги;</a:t>
            </a:r>
            <a:endParaRPr/>
          </a:p>
          <a:p>
            <a:pPr marL="0" lvl="0" indent="457200" algn="just" rtl="0">
              <a:spcBef>
                <a:spcPts val="0"/>
              </a:spcBef>
              <a:spcAft>
                <a:spcPts val="0"/>
              </a:spcAft>
              <a:buSzPts val="1600"/>
              <a:buNone/>
            </a:pPr>
            <a:r>
              <a:rPr lang="uk-UA" sz="2000" b="1" u="sng">
                <a:solidFill>
                  <a:schemeClr val="dk1"/>
                </a:solidFill>
                <a:latin typeface="Times New Roman"/>
                <a:ea typeface="Times New Roman"/>
                <a:cs typeface="Times New Roman"/>
                <a:sym typeface="Times New Roman"/>
              </a:rPr>
              <a:t>4) якщо постраждалий не реагує:</a:t>
            </a:r>
            <a:endParaRPr sz="200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а) звернутися до осіб, які поряд, за допомогою;</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б) якщо постраждалий лежить на животі, повернути його на спину та відновити прохідність дихальних шляхів. Якщо механізмом травми було падіння з висоти, вважати, що у постраждалого є травма в шийному відділі хребта;</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в) відновити прохідність дихальних шляхів, визначити наявність дихання за допомогою прийому </a:t>
            </a:r>
            <a:r>
              <a:rPr lang="uk-UA" sz="2000" b="1" u="sng">
                <a:solidFill>
                  <a:schemeClr val="dk1"/>
                </a:solidFill>
                <a:latin typeface="Times New Roman"/>
                <a:ea typeface="Times New Roman"/>
                <a:cs typeface="Times New Roman"/>
                <a:sym typeface="Times New Roman"/>
              </a:rPr>
              <a:t>SOS: «слушать, ощущать, смотреть»</a:t>
            </a:r>
            <a:r>
              <a:rPr lang="uk-UA" sz="2000" b="1">
                <a:solidFill>
                  <a:schemeClr val="dk1"/>
                </a:solidFill>
                <a:latin typeface="Times New Roman"/>
                <a:ea typeface="Times New Roman"/>
                <a:cs typeface="Times New Roman"/>
                <a:sym typeface="Times New Roman"/>
              </a:rPr>
              <a:t> -</a:t>
            </a:r>
            <a:r>
              <a:rPr lang="uk-UA" sz="2000">
                <a:solidFill>
                  <a:schemeClr val="dk1"/>
                </a:solidFill>
                <a:latin typeface="Times New Roman"/>
                <a:ea typeface="Times New Roman"/>
                <a:cs typeface="Times New Roman"/>
                <a:sym typeface="Times New Roman"/>
              </a:rPr>
              <a:t> </a:t>
            </a:r>
            <a:r>
              <a:rPr lang="uk-UA" sz="2000" u="sng">
                <a:solidFill>
                  <a:schemeClr val="dk1"/>
                </a:solidFill>
                <a:latin typeface="Times New Roman"/>
                <a:ea typeface="Times New Roman"/>
                <a:cs typeface="Times New Roman"/>
                <a:sym typeface="Times New Roman"/>
              </a:rPr>
              <a:t>слухайте</a:t>
            </a:r>
            <a:r>
              <a:rPr lang="uk-UA" sz="2000">
                <a:solidFill>
                  <a:schemeClr val="dk1"/>
                </a:solidFill>
                <a:latin typeface="Times New Roman"/>
                <a:ea typeface="Times New Roman"/>
                <a:cs typeface="Times New Roman"/>
                <a:sym typeface="Times New Roman"/>
              </a:rPr>
              <a:t> дихальні звуки, </a:t>
            </a:r>
            <a:r>
              <a:rPr lang="uk-UA" sz="2000" u="sng">
                <a:solidFill>
                  <a:schemeClr val="dk1"/>
                </a:solidFill>
                <a:latin typeface="Times New Roman"/>
                <a:ea typeface="Times New Roman"/>
                <a:cs typeface="Times New Roman"/>
                <a:sym typeface="Times New Roman"/>
              </a:rPr>
              <a:t>відчуйте</a:t>
            </a:r>
            <a:r>
              <a:rPr lang="uk-UA" sz="2000">
                <a:solidFill>
                  <a:schemeClr val="dk1"/>
                </a:solidFill>
                <a:latin typeface="Times New Roman"/>
                <a:ea typeface="Times New Roman"/>
                <a:cs typeface="Times New Roman"/>
                <a:sym typeface="Times New Roman"/>
              </a:rPr>
              <a:t> дихання пацієнта на щоці, </a:t>
            </a:r>
            <a:r>
              <a:rPr lang="uk-UA" sz="2000" u="sng">
                <a:solidFill>
                  <a:schemeClr val="dk1"/>
                </a:solidFill>
                <a:latin typeface="Times New Roman"/>
                <a:ea typeface="Times New Roman"/>
                <a:cs typeface="Times New Roman"/>
                <a:sym typeface="Times New Roman"/>
              </a:rPr>
              <a:t>дивіться</a:t>
            </a:r>
            <a:r>
              <a:rPr lang="uk-UA" sz="2000">
                <a:solidFill>
                  <a:schemeClr val="dk1"/>
                </a:solidFill>
                <a:latin typeface="Times New Roman"/>
                <a:ea typeface="Times New Roman"/>
                <a:cs typeface="Times New Roman"/>
                <a:sym typeface="Times New Roman"/>
              </a:rPr>
              <a:t> на наявність рухів грудної клітки. Наявність дихання визначати протягом 5-10 секунд, але не більше 10. Якщо виникли сумніви, що є дихання, вважати, що дихання відсутнє;</a:t>
            </a:r>
            <a:endParaRPr/>
          </a:p>
          <a:p>
            <a:pPr marL="0" lvl="0" indent="0" algn="just" rtl="0">
              <a:spcBef>
                <a:spcPts val="0"/>
              </a:spcBef>
              <a:spcAft>
                <a:spcPts val="0"/>
              </a:spcAft>
              <a:buSzPts val="1600"/>
              <a:buNone/>
            </a:pP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pic>
        <p:nvPicPr>
          <p:cNvPr id="176" name="Google Shape;176;g11800bb06d6_1_0"/>
          <p:cNvPicPr preferRelativeResize="0"/>
          <p:nvPr/>
        </p:nvPicPr>
        <p:blipFill>
          <a:blip r:embed="rId3">
            <a:alphaModFix/>
          </a:blip>
          <a:stretch>
            <a:fillRect/>
          </a:stretch>
        </p:blipFill>
        <p:spPr>
          <a:xfrm>
            <a:off x="1575150" y="823725"/>
            <a:ext cx="8516026" cy="6043450"/>
          </a:xfrm>
          <a:prstGeom prst="rect">
            <a:avLst/>
          </a:prstGeom>
          <a:noFill/>
          <a:ln>
            <a:noFill/>
          </a:ln>
        </p:spPr>
      </p:pic>
      <p:sp>
        <p:nvSpPr>
          <p:cNvPr id="177" name="Google Shape;177;g11800bb06d6_1_0"/>
          <p:cNvSpPr txBox="1"/>
          <p:nvPr/>
        </p:nvSpPr>
        <p:spPr>
          <a:xfrm>
            <a:off x="0" y="-130575"/>
            <a:ext cx="12192000" cy="954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uk-UA" sz="5000" b="1">
                <a:latin typeface="Times New Roman"/>
                <a:ea typeface="Times New Roman"/>
                <a:cs typeface="Times New Roman"/>
                <a:sym typeface="Times New Roman"/>
              </a:rPr>
              <a:t>СОС - слушать, ощущать, смотреть</a:t>
            </a:r>
            <a:endParaRPr sz="5000" b="1">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5"/>
          <p:cNvSpPr txBox="1">
            <a:spLocks noGrp="1"/>
          </p:cNvSpPr>
          <p:nvPr>
            <p:ph type="title"/>
          </p:nvPr>
        </p:nvSpPr>
        <p:spPr>
          <a:xfrm>
            <a:off x="0" y="-141668"/>
            <a:ext cx="12192000" cy="64711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800"/>
              <a:buFont typeface="Times New Roman"/>
              <a:buNone/>
            </a:pPr>
            <a:r>
              <a:rPr lang="uk-UA" sz="2800" b="1">
                <a:solidFill>
                  <a:schemeClr val="dk1"/>
                </a:solidFill>
                <a:latin typeface="Times New Roman"/>
                <a:ea typeface="Times New Roman"/>
                <a:cs typeface="Times New Roman"/>
                <a:sym typeface="Times New Roman"/>
              </a:rPr>
              <a:t>Алгоритм дій при проведенні серцево-легеневої реанімації </a:t>
            </a:r>
            <a:r>
              <a:rPr lang="uk-UA" sz="2800">
                <a:solidFill>
                  <a:schemeClr val="dk1"/>
                </a:solidFill>
                <a:latin typeface="Times New Roman"/>
                <a:ea typeface="Times New Roman"/>
                <a:cs typeface="Times New Roman"/>
                <a:sym typeface="Times New Roman"/>
              </a:rPr>
              <a:t/>
            </a:r>
            <a:br>
              <a:rPr lang="uk-UA" sz="2800">
                <a:solidFill>
                  <a:schemeClr val="dk1"/>
                </a:solidFill>
                <a:latin typeface="Times New Roman"/>
                <a:ea typeface="Times New Roman"/>
                <a:cs typeface="Times New Roman"/>
                <a:sym typeface="Times New Roman"/>
              </a:rPr>
            </a:br>
            <a:r>
              <a:rPr lang="uk-UA" sz="2800" b="1">
                <a:solidFill>
                  <a:schemeClr val="dk1"/>
                </a:solidFill>
                <a:latin typeface="Times New Roman"/>
                <a:ea typeface="Times New Roman"/>
                <a:cs typeface="Times New Roman"/>
                <a:sym typeface="Times New Roman"/>
              </a:rPr>
              <a:t>не медичними працівниками:</a:t>
            </a:r>
            <a:endParaRPr sz="2800">
              <a:solidFill>
                <a:schemeClr val="dk1"/>
              </a:solidFill>
              <a:latin typeface="Times New Roman"/>
              <a:ea typeface="Times New Roman"/>
              <a:cs typeface="Times New Roman"/>
              <a:sym typeface="Times New Roman"/>
            </a:endParaRPr>
          </a:p>
        </p:txBody>
      </p:sp>
      <p:sp>
        <p:nvSpPr>
          <p:cNvPr id="183" name="Google Shape;183;p5"/>
          <p:cNvSpPr txBox="1">
            <a:spLocks noGrp="1"/>
          </p:cNvSpPr>
          <p:nvPr>
            <p:ph type="body" idx="1"/>
          </p:nvPr>
        </p:nvSpPr>
        <p:spPr>
          <a:xfrm>
            <a:off x="0" y="746974"/>
            <a:ext cx="12192000" cy="6111025"/>
          </a:xfrm>
          <a:prstGeom prst="rect">
            <a:avLst/>
          </a:prstGeom>
          <a:noFill/>
          <a:ln>
            <a:noFill/>
          </a:ln>
        </p:spPr>
        <p:txBody>
          <a:bodyPr spcFirstLastPara="1" wrap="square" lIns="91425" tIns="45700" rIns="91425" bIns="45700" anchor="t" anchorCtr="0">
            <a:noAutofit/>
          </a:bodyPr>
          <a:lstStyle/>
          <a:p>
            <a:pPr marL="0" lvl="0" indent="457200" algn="just" rtl="0">
              <a:spcBef>
                <a:spcPts val="0"/>
              </a:spcBef>
              <a:spcAft>
                <a:spcPts val="0"/>
              </a:spcAft>
              <a:buSzPts val="1600"/>
              <a:buNone/>
            </a:pPr>
            <a:r>
              <a:rPr lang="uk-UA" sz="2000" b="1" u="sng">
                <a:solidFill>
                  <a:schemeClr val="dk1"/>
                </a:solidFill>
                <a:latin typeface="Times New Roman"/>
                <a:ea typeface="Times New Roman"/>
                <a:cs typeface="Times New Roman"/>
                <a:sym typeface="Times New Roman"/>
              </a:rPr>
              <a:t>5) якщо постраждалий дихає, при відсутності свідомості</a:t>
            </a:r>
            <a:r>
              <a:rPr lang="uk-UA" sz="2000">
                <a:solidFill>
                  <a:schemeClr val="dk1"/>
                </a:solidFill>
                <a:latin typeface="Times New Roman"/>
                <a:ea typeface="Times New Roman"/>
                <a:cs typeface="Times New Roman"/>
                <a:sym typeface="Times New Roman"/>
              </a:rPr>
              <a:t> (</a:t>
            </a:r>
            <a:r>
              <a:rPr lang="uk-UA" sz="2000" b="1" u="sng">
                <a:solidFill>
                  <a:schemeClr val="dk1"/>
                </a:solidFill>
                <a:latin typeface="Times New Roman"/>
                <a:ea typeface="Times New Roman"/>
                <a:cs typeface="Times New Roman"/>
                <a:sym typeface="Times New Roman"/>
              </a:rPr>
              <a:t>не реагує на подразники):</a:t>
            </a:r>
            <a:endParaRPr sz="200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а) перемістити постраждалого в стабільне бокове положення - захистить від блокування дихальних шляхів та накопичення рідини в роті потерпілого;</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б) викликати бригаду екстреної (швидкої) медичної допомоги (ЕМД) - 103;</a:t>
            </a:r>
            <a:endParaRPr/>
          </a:p>
          <a:p>
            <a:pPr marL="0" lvl="0" indent="457200" algn="just" rtl="0">
              <a:spcBef>
                <a:spcPts val="0"/>
              </a:spcBef>
              <a:spcAft>
                <a:spcPts val="0"/>
              </a:spcAft>
              <a:buSzPts val="1600"/>
              <a:buNone/>
            </a:pPr>
            <a:r>
              <a:rPr lang="uk-UA" sz="2000" b="1" i="1">
                <a:solidFill>
                  <a:schemeClr val="dk1"/>
                </a:solidFill>
                <a:latin typeface="Times New Roman"/>
                <a:ea typeface="Times New Roman"/>
                <a:cs typeface="Times New Roman"/>
                <a:sym typeface="Times New Roman"/>
              </a:rPr>
              <a:t>Примітка!!! Бригада екстреної (швидкої) медичної допомоги (ЕМД) зобов'язана прибути за викликом протягом 10 хвилин (в межах міста) або 20 хвилин (якщо інцидент стався за межами міста, наприклад, у селі).</a:t>
            </a:r>
            <a:endParaRPr sz="2000">
              <a:solidFill>
                <a:schemeClr val="dk1"/>
              </a:solidFill>
              <a:latin typeface="Times New Roman"/>
              <a:ea typeface="Times New Roman"/>
              <a:cs typeface="Times New Roman"/>
              <a:sym typeface="Times New Roman"/>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в) забезпечити нагляд за постраждалим до приїзду бригади екстреної (швидкої) медичної допомоги;</a:t>
            </a:r>
            <a:endParaRPr/>
          </a:p>
          <a:p>
            <a:pPr marL="0" lvl="0" indent="457200" algn="just" rtl="0">
              <a:spcBef>
                <a:spcPts val="0"/>
              </a:spcBef>
              <a:spcAft>
                <a:spcPts val="0"/>
              </a:spcAft>
              <a:buSzPts val="1600"/>
              <a:buNone/>
            </a:pPr>
            <a:r>
              <a:rPr lang="uk-UA" sz="2000" b="1" u="sng">
                <a:solidFill>
                  <a:schemeClr val="dk1"/>
                </a:solidFill>
                <a:latin typeface="Times New Roman"/>
                <a:ea typeface="Times New Roman"/>
                <a:cs typeface="Times New Roman"/>
                <a:sym typeface="Times New Roman"/>
              </a:rPr>
              <a:t>6) якщо у постраждалого відсутні основні ознаки життя (пульс, дихання):</a:t>
            </a:r>
            <a:r>
              <a:rPr lang="uk-UA" sz="2000">
                <a:solidFill>
                  <a:schemeClr val="dk1"/>
                </a:solidFill>
                <a:latin typeface="Times New Roman"/>
                <a:ea typeface="Times New Roman"/>
                <a:cs typeface="Times New Roman"/>
                <a:sym typeface="Times New Roman"/>
              </a:rPr>
              <a:t> </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а) викличте екстрену медичну допомогу (ЕМД) – 103.  Якщо є помічник, попросіть його викликати </a:t>
            </a:r>
            <a:r>
              <a:rPr lang="uk-UA" sz="2000" b="1">
                <a:solidFill>
                  <a:schemeClr val="dk1"/>
                </a:solidFill>
                <a:latin typeface="Times New Roman"/>
                <a:ea typeface="Times New Roman"/>
                <a:cs typeface="Times New Roman"/>
                <a:sym typeface="Times New Roman"/>
              </a:rPr>
              <a:t>«103»</a:t>
            </a:r>
            <a:r>
              <a:rPr lang="uk-UA" sz="2000">
                <a:solidFill>
                  <a:schemeClr val="dk1"/>
                </a:solidFill>
                <a:latin typeface="Times New Roman"/>
                <a:ea typeface="Times New Roman"/>
                <a:cs typeface="Times New Roman"/>
                <a:sym typeface="Times New Roman"/>
              </a:rPr>
              <a:t>. </a:t>
            </a:r>
            <a:endParaRPr/>
          </a:p>
          <a:p>
            <a:pPr marL="0" lvl="0" indent="45720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б) розпочинайте проведення серцево-легеневої реанімації (СЛР).</a:t>
            </a:r>
            <a:endParaRPr/>
          </a:p>
          <a:p>
            <a:pPr marL="0" lvl="0" indent="0" algn="just" rtl="0">
              <a:spcBef>
                <a:spcPts val="0"/>
              </a:spcBef>
              <a:spcAft>
                <a:spcPts val="0"/>
              </a:spcAft>
              <a:buSzPts val="1600"/>
              <a:buNone/>
            </a:pPr>
            <a:r>
              <a:rPr lang="uk-UA" sz="2000">
                <a:solidFill>
                  <a:schemeClr val="dk1"/>
                </a:solidFill>
                <a:latin typeface="Times New Roman"/>
                <a:ea typeface="Times New Roman"/>
                <a:cs typeface="Times New Roman"/>
                <a:sym typeface="Times New Roman"/>
              </a:rPr>
              <a:t> Якщо ви один, викличте ЕМД самостійно, </a:t>
            </a:r>
            <a:r>
              <a:rPr lang="uk-UA" sz="2000" u="sng">
                <a:solidFill>
                  <a:schemeClr val="dk1"/>
                </a:solidFill>
                <a:latin typeface="Times New Roman"/>
                <a:ea typeface="Times New Roman"/>
                <a:cs typeface="Times New Roman"/>
                <a:sym typeface="Times New Roman"/>
              </a:rPr>
              <a:t>використовуючи режим гучного зв’язку</a:t>
            </a:r>
            <a:r>
              <a:rPr lang="uk-UA" sz="2000">
                <a:solidFill>
                  <a:schemeClr val="dk1"/>
                </a:solidFill>
                <a:latin typeface="Times New Roman"/>
                <a:ea typeface="Times New Roman"/>
                <a:cs typeface="Times New Roman"/>
                <a:sym typeface="Times New Roman"/>
              </a:rPr>
              <a:t> для спілкування з диспетчером швидкої допомоги. </a:t>
            </a:r>
            <a:r>
              <a:rPr lang="uk-UA" sz="2000" b="1">
                <a:solidFill>
                  <a:schemeClr val="dk1"/>
                </a:solidFill>
                <a:latin typeface="Times New Roman"/>
                <a:ea typeface="Times New Roman"/>
                <a:cs typeface="Times New Roman"/>
                <a:sym typeface="Times New Roman"/>
              </a:rPr>
              <a:t>Обов’язково повідомити, що потерпілий без свідомості, не дихає, і розпочато СЛР.</a:t>
            </a:r>
            <a:r>
              <a:rPr lang="uk-UA" sz="2000">
                <a:solidFill>
                  <a:schemeClr val="dk1"/>
                </a:solidFill>
                <a:latin typeface="Times New Roman"/>
                <a:ea typeface="Times New Roman"/>
                <a:cs typeface="Times New Roman"/>
                <a:sym typeface="Times New Roman"/>
              </a:rPr>
              <a:t> Потім необхідно відповісти на питання диспетчера, назвати місце події тощо. </a:t>
            </a:r>
            <a:endParaRPr/>
          </a:p>
          <a:p>
            <a:pPr marL="0" lvl="0" indent="0" algn="just" rtl="0">
              <a:spcBef>
                <a:spcPts val="0"/>
              </a:spcBef>
              <a:spcAft>
                <a:spcPts val="0"/>
              </a:spcAft>
              <a:buSzPts val="1600"/>
              <a:buNone/>
            </a:pPr>
            <a:endParaRPr sz="2000" i="1" u="sng">
              <a:solidFill>
                <a:schemeClr val="dk1"/>
              </a:solidFill>
              <a:latin typeface="Times New Roman"/>
              <a:ea typeface="Times New Roman"/>
              <a:cs typeface="Times New Roman"/>
              <a:sym typeface="Times New Roman"/>
            </a:endParaRPr>
          </a:p>
          <a:p>
            <a:pPr marL="0" lvl="0" indent="0" algn="just" rtl="0">
              <a:spcBef>
                <a:spcPts val="0"/>
              </a:spcBef>
              <a:spcAft>
                <a:spcPts val="0"/>
              </a:spcAft>
              <a:buSzPts val="1600"/>
              <a:buNone/>
            </a:pPr>
            <a:r>
              <a:rPr lang="uk-UA" sz="2000" i="1" u="sng">
                <a:solidFill>
                  <a:schemeClr val="dk1"/>
                </a:solidFill>
                <a:latin typeface="Times New Roman"/>
                <a:ea typeface="Times New Roman"/>
                <a:cs typeface="Times New Roman"/>
                <a:sym typeface="Times New Roman"/>
              </a:rPr>
              <a:t>Примітка!!! Результати великої кількості досліджень показали</a:t>
            </a:r>
            <a:r>
              <a:rPr lang="uk-UA" sz="2000" i="1">
                <a:solidFill>
                  <a:schemeClr val="dk1"/>
                </a:solidFill>
                <a:latin typeface="Times New Roman"/>
                <a:ea typeface="Times New Roman"/>
                <a:cs typeface="Times New Roman"/>
                <a:sym typeface="Times New Roman"/>
              </a:rPr>
              <a:t>, що </a:t>
            </a:r>
            <a:r>
              <a:rPr lang="uk-UA" sz="2000" i="1" u="sng">
                <a:solidFill>
                  <a:schemeClr val="dk1"/>
                </a:solidFill>
                <a:latin typeface="Times New Roman"/>
                <a:ea typeface="Times New Roman"/>
                <a:cs typeface="Times New Roman"/>
                <a:sym typeface="Times New Roman"/>
              </a:rPr>
              <a:t>після зупинки серця в організмі людини ще є певний запас кисню в легенях і крові,</a:t>
            </a:r>
            <a:r>
              <a:rPr lang="uk-UA" sz="2000" i="1">
                <a:solidFill>
                  <a:schemeClr val="dk1"/>
                </a:solidFill>
                <a:latin typeface="Times New Roman"/>
                <a:ea typeface="Times New Roman"/>
                <a:cs typeface="Times New Roman"/>
                <a:sym typeface="Times New Roman"/>
              </a:rPr>
              <a:t> тому принципово важливо не витрачати час і </a:t>
            </a:r>
            <a:r>
              <a:rPr lang="uk-UA" sz="2000" b="1" i="1">
                <a:solidFill>
                  <a:schemeClr val="dk1"/>
                </a:solidFill>
                <a:latin typeface="Times New Roman"/>
                <a:ea typeface="Times New Roman"/>
                <a:cs typeface="Times New Roman"/>
                <a:sym typeface="Times New Roman"/>
              </a:rPr>
              <a:t>починати реанімацію необхідно з компресій грудної клітки, і лише тільки потім приступати до забезпечення прохідності дихальних шляхів і штучного дихання.</a:t>
            </a:r>
            <a:endParaRPr sz="2000">
              <a:solidFill>
                <a:schemeClr val="dk1"/>
              </a:solidFill>
              <a:latin typeface="Times New Roman"/>
              <a:ea typeface="Times New Roman"/>
              <a:cs typeface="Times New Roman"/>
              <a:sym typeface="Times New Roman"/>
            </a:endParaRPr>
          </a:p>
          <a:p>
            <a:pPr marL="0" lvl="0" indent="0" algn="just" rtl="0">
              <a:spcBef>
                <a:spcPts val="0"/>
              </a:spcBef>
              <a:spcAft>
                <a:spcPts val="0"/>
              </a:spcAft>
              <a:buSzPts val="1600"/>
              <a:buNone/>
            </a:pP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188" name="Google Shape;188;p6"/>
          <p:cNvPicPr preferRelativeResize="0">
            <a:picLocks noGrp="1"/>
          </p:cNvPicPr>
          <p:nvPr>
            <p:ph type="body" idx="1"/>
          </p:nvPr>
        </p:nvPicPr>
        <p:blipFill rotWithShape="1">
          <a:blip r:embed="rId3">
            <a:alphaModFix/>
          </a:blip>
          <a:srcRect/>
          <a:stretch/>
        </p:blipFill>
        <p:spPr>
          <a:xfrm>
            <a:off x="1272208" y="129209"/>
            <a:ext cx="8799443" cy="659958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pic>
        <p:nvPicPr>
          <p:cNvPr id="193" name="Google Shape;193;p7"/>
          <p:cNvPicPr preferRelativeResize="0">
            <a:picLocks noGrp="1"/>
          </p:cNvPicPr>
          <p:nvPr>
            <p:ph type="body" idx="1"/>
          </p:nvPr>
        </p:nvPicPr>
        <p:blipFill rotWithShape="1">
          <a:blip r:embed="rId3">
            <a:alphaModFix/>
          </a:blip>
          <a:srcRect/>
          <a:stretch/>
        </p:blipFill>
        <p:spPr>
          <a:xfrm>
            <a:off x="1961322" y="198782"/>
            <a:ext cx="7265073" cy="618876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12"/>
          <p:cNvSpPr txBox="1">
            <a:spLocks noGrp="1"/>
          </p:cNvSpPr>
          <p:nvPr>
            <p:ph type="title"/>
          </p:nvPr>
        </p:nvSpPr>
        <p:spPr>
          <a:xfrm>
            <a:off x="1" y="1"/>
            <a:ext cx="9230646" cy="56667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FF0000"/>
              </a:buClr>
              <a:buSzPts val="3000"/>
              <a:buFont typeface="Times New Roman"/>
              <a:buNone/>
            </a:pPr>
            <a:r>
              <a:rPr lang="uk-UA" sz="3000" b="1">
                <a:solidFill>
                  <a:srgbClr val="FF0000"/>
                </a:solidFill>
                <a:latin typeface="Times New Roman"/>
                <a:ea typeface="Times New Roman"/>
                <a:cs typeface="Times New Roman"/>
                <a:sym typeface="Times New Roman"/>
              </a:rPr>
              <a:t>Як робити СЛР для дорослих:</a:t>
            </a:r>
            <a:endParaRPr sz="3000">
              <a:solidFill>
                <a:srgbClr val="FF0000"/>
              </a:solidFill>
              <a:latin typeface="Times New Roman"/>
              <a:ea typeface="Times New Roman"/>
              <a:cs typeface="Times New Roman"/>
              <a:sym typeface="Times New Roman"/>
            </a:endParaRPr>
          </a:p>
        </p:txBody>
      </p:sp>
      <p:sp>
        <p:nvSpPr>
          <p:cNvPr id="226" name="Google Shape;226;p12"/>
          <p:cNvSpPr txBox="1">
            <a:spLocks noGrp="1"/>
          </p:cNvSpPr>
          <p:nvPr>
            <p:ph type="body" idx="1"/>
          </p:nvPr>
        </p:nvSpPr>
        <p:spPr>
          <a:xfrm>
            <a:off x="0" y="566670"/>
            <a:ext cx="10617958" cy="5888721"/>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SzPts val="1760"/>
              <a:buNone/>
            </a:pPr>
            <a:r>
              <a:rPr lang="uk-UA" sz="2200" dirty="0">
                <a:solidFill>
                  <a:schemeClr val="dk1"/>
                </a:solidFill>
                <a:latin typeface="Times New Roman"/>
                <a:ea typeface="Times New Roman"/>
                <a:cs typeface="Times New Roman"/>
                <a:sym typeface="Times New Roman"/>
              </a:rPr>
              <a:t>	1. Покладіть постраждалого на спину на тверду поверхню.</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2. Опустіться на коліна біля шиї та плечей постраждалого.</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3. Звільніть передню грудну стінку від одягу.</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4. Покладіть основу долоні однієї руки на центр грудної клітки потерпілого рівно між сосками.</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5. Покладіть основу долоні другої руки поверх першої й з’єднайте пальці в замок.</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6. Тримайте лікті прямо, а плечі мають бути розташованими над долонями.</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7. Зробіть 30 компресій. Тисніть на грудину, використовуючи вагу верхньої половини Вашого тіла, не тільки силу рук, при надавлюванні вниз.</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8. Після кожної компресії дозволяйте грудній клітині повертатись у первинне положення, </a:t>
            </a:r>
            <a:r>
              <a:rPr lang="uk-UA" sz="2200" u="sng" dirty="0">
                <a:solidFill>
                  <a:schemeClr val="dk1"/>
                </a:solidFill>
                <a:latin typeface="Times New Roman"/>
                <a:ea typeface="Times New Roman"/>
                <a:cs typeface="Times New Roman"/>
                <a:sym typeface="Times New Roman"/>
              </a:rPr>
              <a:t>але не відривайте руки від грудної клітки</a:t>
            </a:r>
            <a:r>
              <a:rPr lang="uk-UA" sz="2200" dirty="0">
                <a:solidFill>
                  <a:schemeClr val="dk1"/>
                </a:solidFill>
                <a:latin typeface="Times New Roman"/>
                <a:ea typeface="Times New Roman"/>
                <a:cs typeface="Times New Roman"/>
                <a:sym typeface="Times New Roman"/>
              </a:rPr>
              <a:t>.</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9. Глибина компресії грудної клітки має бути близько 5 см, </a:t>
            </a:r>
            <a:r>
              <a:rPr lang="uk-UA" sz="2200" u="sng" dirty="0">
                <a:solidFill>
                  <a:schemeClr val="dk1"/>
                </a:solidFill>
                <a:latin typeface="Times New Roman"/>
                <a:ea typeface="Times New Roman"/>
                <a:cs typeface="Times New Roman"/>
                <a:sym typeface="Times New Roman"/>
              </a:rPr>
              <a:t>але не більш ніж 6 см</a:t>
            </a:r>
            <a:r>
              <a:rPr lang="uk-UA" sz="2200" dirty="0">
                <a:solidFill>
                  <a:schemeClr val="dk1"/>
                </a:solidFill>
                <a:latin typeface="Times New Roman"/>
                <a:ea typeface="Times New Roman"/>
                <a:cs typeface="Times New Roman"/>
                <a:sym typeface="Times New Roman"/>
              </a:rPr>
              <a:t>.</a:t>
            </a:r>
            <a:endParaRPr dirty="0"/>
          </a:p>
          <a:p>
            <a:pPr marL="0" lvl="0" indent="457200" algn="just" rtl="0">
              <a:spcBef>
                <a:spcPts val="1000"/>
              </a:spcBef>
              <a:spcAft>
                <a:spcPts val="0"/>
              </a:spcAft>
              <a:buSzPts val="1760"/>
              <a:buNone/>
            </a:pPr>
            <a:r>
              <a:rPr lang="uk-UA" sz="2200" dirty="0">
                <a:solidFill>
                  <a:schemeClr val="dk1"/>
                </a:solidFill>
                <a:latin typeface="Times New Roman"/>
                <a:ea typeface="Times New Roman"/>
                <a:cs typeface="Times New Roman"/>
                <a:sym typeface="Times New Roman"/>
              </a:rPr>
              <a:t>10. Робіть інтенсивні компресійні рухи з частотою близько 100 разів на хвилину – 1,5 за секунду.</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131928"/>
            <a:ext cx="9526137" cy="1320800"/>
          </a:xfrm>
        </p:spPr>
        <p:txBody>
          <a:bodyPr>
            <a:noAutofit/>
          </a:bodyPr>
          <a:lstStyle/>
          <a:p>
            <a:pPr algn="ctr"/>
            <a:r>
              <a:rPr lang="uk-UA" sz="4400" b="1" dirty="0" smtClean="0">
                <a:latin typeface="Times New Roman" panose="02020603050405020304" pitchFamily="18" charset="0"/>
                <a:cs typeface="Times New Roman" panose="02020603050405020304" pitchFamily="18" charset="0"/>
              </a:rPr>
              <a:t>Техніку проведення СЛР на манекені можна </a:t>
            </a:r>
            <a:r>
              <a:rPr lang="uk-UA" sz="4400" b="1" dirty="0">
                <a:latin typeface="Times New Roman" panose="02020603050405020304" pitchFamily="18" charset="0"/>
                <a:cs typeface="Times New Roman" panose="02020603050405020304" pitchFamily="18" charset="0"/>
              </a:rPr>
              <a:t>переглянути у відео </a:t>
            </a:r>
            <a:endParaRPr lang="uk-UA" sz="4400" b="1" dirty="0"/>
          </a:p>
        </p:txBody>
      </p:sp>
      <p:sp>
        <p:nvSpPr>
          <p:cNvPr id="3" name="Місце для тексту 2"/>
          <p:cNvSpPr>
            <a:spLocks noGrp="1"/>
          </p:cNvSpPr>
          <p:nvPr>
            <p:ph type="body" idx="1"/>
          </p:nvPr>
        </p:nvSpPr>
        <p:spPr>
          <a:xfrm>
            <a:off x="464733" y="1573735"/>
            <a:ext cx="8596668" cy="3880773"/>
          </a:xfrm>
        </p:spPr>
        <p:txBody>
          <a:bodyPr>
            <a:normAutofit/>
          </a:bodyPr>
          <a:lstStyle/>
          <a:p>
            <a:pPr marL="137160" indent="0">
              <a:buNone/>
            </a:pPr>
            <a:r>
              <a:rPr lang="ru-RU" sz="4000" dirty="0">
                <a:solidFill>
                  <a:schemeClr val="tx1"/>
                </a:solidFill>
                <a:latin typeface="Times New Roman" panose="02020603050405020304" pitchFamily="18" charset="0"/>
                <a:cs typeface="Times New Roman" panose="02020603050405020304" pitchFamily="18" charset="0"/>
              </a:rPr>
              <a:t>Час (</a:t>
            </a:r>
            <a:r>
              <a:rPr lang="uk-UA" sz="4000" dirty="0">
                <a:solidFill>
                  <a:schemeClr val="tx1"/>
                </a:solidFill>
                <a:latin typeface="Times New Roman" panose="02020603050405020304" pitchFamily="18" charset="0"/>
                <a:cs typeface="Times New Roman" panose="02020603050405020304" pitchFamily="18" charset="0"/>
              </a:rPr>
              <a:t>хвилини)</a:t>
            </a:r>
            <a:r>
              <a:rPr lang="ru-RU" sz="4000" dirty="0">
                <a:solidFill>
                  <a:schemeClr val="tx1"/>
                </a:solidFill>
                <a:latin typeface="Times New Roman" panose="02020603050405020304" pitchFamily="18" charset="0"/>
                <a:cs typeface="Times New Roman" panose="02020603050405020304" pitchFamily="18" charset="0"/>
              </a:rPr>
              <a:t>, </a:t>
            </a:r>
            <a:r>
              <a:rPr lang="ru-RU" sz="4000" dirty="0" err="1">
                <a:solidFill>
                  <a:schemeClr val="tx1"/>
                </a:solidFill>
                <a:latin typeface="Times New Roman" panose="02020603050405020304" pitchFamily="18" charset="0"/>
                <a:cs typeface="Times New Roman" panose="02020603050405020304" pitchFamily="18" charset="0"/>
              </a:rPr>
              <a:t>який</a:t>
            </a:r>
            <a:r>
              <a:rPr lang="ru-RU" sz="4000" dirty="0">
                <a:solidFill>
                  <a:schemeClr val="tx1"/>
                </a:solidFill>
                <a:latin typeface="Times New Roman" panose="02020603050405020304" pitchFamily="18" charset="0"/>
                <a:cs typeface="Times New Roman" panose="02020603050405020304" pitchFamily="18" charset="0"/>
              </a:rPr>
              <a:t> рекомендовано до </a:t>
            </a:r>
            <a:r>
              <a:rPr lang="ru-RU" sz="4000" dirty="0" err="1">
                <a:solidFill>
                  <a:schemeClr val="tx1"/>
                </a:solidFill>
                <a:latin typeface="Times New Roman" panose="02020603050405020304" pitchFamily="18" charset="0"/>
                <a:cs typeface="Times New Roman" panose="02020603050405020304" pitchFamily="18" charset="0"/>
              </a:rPr>
              <a:t>обов</a:t>
            </a:r>
            <a:r>
              <a:rPr lang="en-US" sz="4000" dirty="0">
                <a:solidFill>
                  <a:schemeClr val="tx1"/>
                </a:solidFill>
                <a:latin typeface="Times New Roman" panose="02020603050405020304" pitchFamily="18" charset="0"/>
                <a:cs typeface="Times New Roman" panose="02020603050405020304" pitchFamily="18" charset="0"/>
              </a:rPr>
              <a:t>’</a:t>
            </a:r>
            <a:r>
              <a:rPr lang="ru-RU" sz="4000" dirty="0" err="1">
                <a:solidFill>
                  <a:schemeClr val="tx1"/>
                </a:solidFill>
                <a:latin typeface="Times New Roman" panose="02020603050405020304" pitchFamily="18" charset="0"/>
                <a:cs typeface="Times New Roman" panose="02020603050405020304" pitchFamily="18" charset="0"/>
              </a:rPr>
              <a:t>язкового</a:t>
            </a:r>
            <a:r>
              <a:rPr lang="ru-RU" sz="4000" dirty="0">
                <a:solidFill>
                  <a:schemeClr val="tx1"/>
                </a:solidFill>
                <a:latin typeface="Times New Roman" panose="02020603050405020304" pitchFamily="18" charset="0"/>
                <a:cs typeface="Times New Roman" panose="02020603050405020304" pitchFamily="18" charset="0"/>
              </a:rPr>
              <a:t> перегляду</a:t>
            </a:r>
          </a:p>
          <a:p>
            <a:pPr marL="137160" indent="0">
              <a:buNone/>
            </a:pPr>
            <a:r>
              <a:rPr lang="ru-RU" sz="4000" dirty="0">
                <a:solidFill>
                  <a:schemeClr val="tx1"/>
                </a:solidFill>
                <a:latin typeface="Times New Roman" panose="02020603050405020304" pitchFamily="18" charset="0"/>
                <a:cs typeface="Times New Roman" panose="02020603050405020304" pitchFamily="18" charset="0"/>
              </a:rPr>
              <a:t>з 03:37 по 10:15</a:t>
            </a:r>
          </a:p>
          <a:p>
            <a:pPr marL="137160" indent="0">
              <a:buNone/>
            </a:pPr>
            <a:endParaRPr lang="ru-RU" sz="4000" dirty="0" smtClean="0">
              <a:solidFill>
                <a:schemeClr val="tx1"/>
              </a:solidFill>
              <a:latin typeface="Times New Roman" panose="02020603050405020304" pitchFamily="18" charset="0"/>
              <a:cs typeface="Times New Roman" panose="02020603050405020304" pitchFamily="18" charset="0"/>
            </a:endParaRPr>
          </a:p>
          <a:p>
            <a:pPr marL="137160" indent="0">
              <a:buNone/>
            </a:pPr>
            <a:r>
              <a:rPr lang="ru-RU" sz="4000" dirty="0" err="1" smtClean="0">
                <a:solidFill>
                  <a:schemeClr val="tx1"/>
                </a:solidFill>
                <a:latin typeface="Times New Roman" panose="02020603050405020304" pitchFamily="18" charset="0"/>
                <a:cs typeface="Times New Roman" panose="02020603050405020304" pitchFamily="18" charset="0"/>
              </a:rPr>
              <a:t>Посилання</a:t>
            </a:r>
            <a:r>
              <a:rPr lang="ru-RU" sz="4000" dirty="0" smtClean="0">
                <a:solidFill>
                  <a:schemeClr val="tx1"/>
                </a:solidFill>
                <a:latin typeface="Times New Roman" panose="02020603050405020304" pitchFamily="18" charset="0"/>
                <a:cs typeface="Times New Roman" panose="02020603050405020304" pitchFamily="18" charset="0"/>
              </a:rPr>
              <a:t> </a:t>
            </a:r>
            <a:r>
              <a:rPr lang="ru-RU" sz="4000" dirty="0">
                <a:solidFill>
                  <a:schemeClr val="tx1"/>
                </a:solidFill>
                <a:latin typeface="Times New Roman" panose="02020603050405020304" pitchFamily="18" charset="0"/>
                <a:cs typeface="Times New Roman" panose="02020603050405020304" pitchFamily="18" charset="0"/>
              </a:rPr>
              <a:t>на </a:t>
            </a:r>
            <a:r>
              <a:rPr lang="ru-RU" sz="4000" dirty="0" err="1">
                <a:solidFill>
                  <a:schemeClr val="tx1"/>
                </a:solidFill>
                <a:latin typeface="Times New Roman" panose="02020603050405020304" pitchFamily="18" charset="0"/>
                <a:cs typeface="Times New Roman" panose="02020603050405020304" pitchFamily="18" charset="0"/>
              </a:rPr>
              <a:t>відео</a:t>
            </a:r>
            <a:r>
              <a:rPr lang="ru-RU" sz="4000" dirty="0">
                <a:solidFill>
                  <a:schemeClr val="tx1"/>
                </a:solidFill>
                <a:latin typeface="Times New Roman" panose="02020603050405020304" pitchFamily="18" charset="0"/>
                <a:cs typeface="Times New Roman" panose="02020603050405020304" pitchFamily="18" charset="0"/>
              </a:rPr>
              <a:t> є на </a:t>
            </a:r>
            <a:r>
              <a:rPr lang="ru-RU" sz="4000" dirty="0" err="1">
                <a:solidFill>
                  <a:schemeClr val="tx1"/>
                </a:solidFill>
                <a:latin typeface="Times New Roman" panose="02020603050405020304" pitchFamily="18" charset="0"/>
                <a:cs typeface="Times New Roman" panose="02020603050405020304" pitchFamily="18" charset="0"/>
              </a:rPr>
              <a:t>сайті</a:t>
            </a:r>
            <a:endParaRPr lang="uk-UA" sz="4000" dirty="0"/>
          </a:p>
        </p:txBody>
      </p:sp>
    </p:spTree>
    <p:extLst>
      <p:ext uri="{BB962C8B-B14F-4D97-AF65-F5344CB8AC3E}">
        <p14:creationId xmlns:p14="http://schemas.microsoft.com/office/powerpoint/2010/main" val="3462694870"/>
      </p:ext>
    </p:extLst>
  </p:cSld>
  <p:clrMapOvr>
    <a:masterClrMapping/>
  </p:clrMapOvr>
</p:sld>
</file>

<file path=ppt/theme/theme1.xml><?xml version="1.0" encoding="utf-8"?>
<a:theme xmlns:a="http://schemas.openxmlformats.org/drawingml/2006/main" name="Грань">
  <a:themeElements>
    <a:clrScheme name="Жовтий">
      <a:dk1>
        <a:srgbClr val="000000"/>
      </a:dk1>
      <a:lt1>
        <a:srgbClr val="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1012</Words>
  <Application>Microsoft Office PowerPoint</Application>
  <PresentationFormat>Широкий екран</PresentationFormat>
  <Paragraphs>97</Paragraphs>
  <Slides>17</Slides>
  <Notes>15</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17</vt:i4>
      </vt:variant>
    </vt:vector>
  </HeadingPairs>
  <TitlesOfParts>
    <vt:vector size="22" baseType="lpstr">
      <vt:lpstr>Arial</vt:lpstr>
      <vt:lpstr>Noto Sans Symbols</vt:lpstr>
      <vt:lpstr>Times New Roman</vt:lpstr>
      <vt:lpstr>Trebuchet MS</vt:lpstr>
      <vt:lpstr>Грань</vt:lpstr>
      <vt:lpstr>Перша долікарська допомога при невідкладних станах,  що виникають у повсякденні.  Алгоритм дій при проведенні серцево-легеневої реанімації.</vt:lpstr>
      <vt:lpstr>Серцево-легенева реанімація (СЛР) — це невідкладна допомога потерпілому із зупинкою серця, яка спрямована на відновлення життєдіяльності організму та виведення його зі стану клінічної смерті. Включає штучну вентиляцію легенів (штучне дихання) та компресії грудної клітки (непрямий масаж серця). </vt:lpstr>
      <vt:lpstr>Алгоритм дій при проведенні серцево-легеневої реанімації  не медичними працівниками:</vt:lpstr>
      <vt:lpstr>Презентація PowerPoint</vt:lpstr>
      <vt:lpstr>Алгоритм дій при проведенні серцево-легеневої реанімації  не медичними працівниками:</vt:lpstr>
      <vt:lpstr>Презентація PowerPoint</vt:lpstr>
      <vt:lpstr>Презентація PowerPoint</vt:lpstr>
      <vt:lpstr>Як робити СЛР для дорослих:</vt:lpstr>
      <vt:lpstr>Техніку проведення СЛР на манекені можна переглянути у відео </vt:lpstr>
      <vt:lpstr>Як робити СЛР для дорослих:</vt:lpstr>
      <vt:lpstr>Виконання СЛР дітям  (від 1 року до статевого дозрівання):</vt:lpstr>
      <vt:lpstr>Як робити СЛР дітям:</vt:lpstr>
      <vt:lpstr>Як робити СЛР немовлятам (до 1 року):</vt:lpstr>
      <vt:lpstr>Наступні етапи СЛР є однаковими як для дітей, так і для немовлят:</vt:lpstr>
      <vt:lpstr>Можливі помилки і ускладнення:</vt:lpstr>
      <vt:lpstr>При проведенні реанімаційних заходів доцільно дотримуватися таких рекомендацій:</vt:lpstr>
      <vt:lpstr>ДЯКУЮ ЗА УВАГУ!  Чи є запитання?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Перша долікарська допомога при невідкладних станах,  що виникають у повсякденні.  Алгоритм дій при проведенні серцево-легеневої реанімації.</dc:title>
  <dc:creator>Vadym</dc:creator>
  <cp:lastModifiedBy>Vadym</cp:lastModifiedBy>
  <cp:revision>3</cp:revision>
  <dcterms:created xsi:type="dcterms:W3CDTF">2020-04-06T12:20:23Z</dcterms:created>
  <dcterms:modified xsi:type="dcterms:W3CDTF">2022-04-10T20:40:59Z</dcterms:modified>
</cp:coreProperties>
</file>